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8" r:id="rId3"/>
    <p:sldId id="259" r:id="rId4"/>
    <p:sldId id="260" r:id="rId5"/>
    <p:sldId id="261" r:id="rId6"/>
    <p:sldId id="262" r:id="rId7"/>
    <p:sldId id="263" r:id="rId8"/>
    <p:sldId id="264" r:id="rId9"/>
    <p:sldId id="265" r:id="rId10"/>
    <p:sldId id="276" r:id="rId11"/>
    <p:sldId id="267" r:id="rId12"/>
    <p:sldId id="268" r:id="rId13"/>
    <p:sldId id="269" r:id="rId14"/>
    <p:sldId id="270" r:id="rId15"/>
    <p:sldId id="271" r:id="rId16"/>
    <p:sldId id="277" r:id="rId17"/>
    <p:sldId id="278" r:id="rId18"/>
    <p:sldId id="272" r:id="rId19"/>
    <p:sldId id="273" r:id="rId20"/>
    <p:sldId id="275" r:id="rId21"/>
    <p:sldId id="2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DCB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97"/>
  </p:normalViewPr>
  <p:slideViewPr>
    <p:cSldViewPr snapToGrid="0">
      <p:cViewPr varScale="1">
        <p:scale>
          <a:sx n="108" d="100"/>
          <a:sy n="108" d="100"/>
        </p:scale>
        <p:origin x="1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809A16-3281-454E-BE8E-175742AED4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a:extLst>
              <a:ext uri="{FF2B5EF4-FFF2-40B4-BE49-F238E27FC236}">
                <a16:creationId xmlns:a16="http://schemas.microsoft.com/office/drawing/2014/main" id="{EBDAE73E-17A3-4CB1-A170-67B08E9D9C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5B263E-1557-4E2B-B7C6-2BA0F94DF31B}" type="datetimeFigureOut">
              <a:rPr lang="sl-SI" smtClean="0"/>
              <a:t>10. 09. 20</a:t>
            </a:fld>
            <a:endParaRPr lang="sl-SI"/>
          </a:p>
        </p:txBody>
      </p:sp>
      <p:sp>
        <p:nvSpPr>
          <p:cNvPr id="4" name="Footer Placeholder 3">
            <a:extLst>
              <a:ext uri="{FF2B5EF4-FFF2-40B4-BE49-F238E27FC236}">
                <a16:creationId xmlns:a16="http://schemas.microsoft.com/office/drawing/2014/main" id="{3B3BF9F6-30A8-4442-BCB5-8C1D6B5896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a:extLst>
              <a:ext uri="{FF2B5EF4-FFF2-40B4-BE49-F238E27FC236}">
                <a16:creationId xmlns:a16="http://schemas.microsoft.com/office/drawing/2014/main" id="{7DC7BE12-AA5F-4A2E-AEFF-05C8B05D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340FBA-F9EF-4135-BC5F-28B9389D9847}" type="slidenum">
              <a:rPr lang="sl-SI" smtClean="0"/>
              <a:t>‹#›</a:t>
            </a:fld>
            <a:endParaRPr lang="sl-SI"/>
          </a:p>
        </p:txBody>
      </p:sp>
    </p:spTree>
    <p:extLst>
      <p:ext uri="{BB962C8B-B14F-4D97-AF65-F5344CB8AC3E}">
        <p14:creationId xmlns:p14="http://schemas.microsoft.com/office/powerpoint/2010/main" val="258194321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7C486-A3B1-493F-B702-A7B1FFD50ADB}" type="datetimeFigureOut">
              <a:rPr lang="sl-SI" smtClean="0"/>
              <a:t>10. 09. 20</a:t>
            </a:fld>
            <a:endParaRPr lang="sl-S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4B2BF-5248-4A9B-930F-33F1AF08C54F}" type="slidenum">
              <a:rPr lang="sl-SI" smtClean="0"/>
              <a:t>‹#›</a:t>
            </a:fld>
            <a:endParaRPr lang="sl-SI"/>
          </a:p>
        </p:txBody>
      </p:sp>
    </p:spTree>
    <p:extLst>
      <p:ext uri="{BB962C8B-B14F-4D97-AF65-F5344CB8AC3E}">
        <p14:creationId xmlns:p14="http://schemas.microsoft.com/office/powerpoint/2010/main" val="3908237376"/>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6090327E-4B8A-48D8-9DF3-7A0DCDC0C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3968"/>
          </a:xfrm>
          <a:prstGeom prst="rect">
            <a:avLst/>
          </a:prstGeom>
        </p:spPr>
      </p:pic>
      <p:pic>
        <p:nvPicPr>
          <p:cNvPr id="3" name="Picture 15">
            <a:extLst>
              <a:ext uri="{FF2B5EF4-FFF2-40B4-BE49-F238E27FC236}">
                <a16:creationId xmlns:a16="http://schemas.microsoft.com/office/drawing/2014/main" id="{23C72075-87BD-4360-B94C-A7E7CB5B255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525"/>
          <a:stretch/>
        </p:blipFill>
        <p:spPr>
          <a:xfrm>
            <a:off x="0" y="423322"/>
            <a:ext cx="4905479" cy="2909777"/>
          </a:xfrm>
          <a:prstGeom prst="rect">
            <a:avLst/>
          </a:prstGeom>
        </p:spPr>
      </p:pic>
    </p:spTree>
    <p:extLst>
      <p:ext uri="{BB962C8B-B14F-4D97-AF65-F5344CB8AC3E}">
        <p14:creationId xmlns:p14="http://schemas.microsoft.com/office/powerpoint/2010/main" val="890557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F2388-5F5B-479C-BBB7-51E9A517EFBE}" type="datetimeFigureOut">
              <a:rPr lang="sl-SI" smtClean="0"/>
              <a:t>10. 09. 20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5644E36-88B7-469F-90DE-3016E2CBE28C}" type="slidenum">
              <a:rPr lang="sl-SI" smtClean="0"/>
              <a:t>‹#›</a:t>
            </a:fld>
            <a:endParaRPr lang="sl-SI"/>
          </a:p>
        </p:txBody>
      </p:sp>
    </p:spTree>
    <p:extLst>
      <p:ext uri="{BB962C8B-B14F-4D97-AF65-F5344CB8AC3E}">
        <p14:creationId xmlns:p14="http://schemas.microsoft.com/office/powerpoint/2010/main" val="9701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F2388-5F5B-479C-BBB7-51E9A517EFBE}" type="datetimeFigureOut">
              <a:rPr lang="sl-SI" smtClean="0"/>
              <a:t>10. 09. 20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5644E36-88B7-469F-90DE-3016E2CBE28C}" type="slidenum">
              <a:rPr lang="sl-SI" smtClean="0"/>
              <a:t>‹#›</a:t>
            </a:fld>
            <a:endParaRPr lang="sl-SI"/>
          </a:p>
        </p:txBody>
      </p:sp>
    </p:spTree>
    <p:extLst>
      <p:ext uri="{BB962C8B-B14F-4D97-AF65-F5344CB8AC3E}">
        <p14:creationId xmlns:p14="http://schemas.microsoft.com/office/powerpoint/2010/main" val="557630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F2388-5F5B-479C-BBB7-51E9A517EFBE}" type="datetimeFigureOut">
              <a:rPr lang="sl-SI" smtClean="0"/>
              <a:t>10. 09. 20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5644E36-88B7-469F-90DE-3016E2CBE28C}" type="slidenum">
              <a:rPr lang="sl-SI" smtClean="0"/>
              <a:t>‹#›</a:t>
            </a:fld>
            <a:endParaRPr lang="sl-SI"/>
          </a:p>
        </p:txBody>
      </p:sp>
    </p:spTree>
    <p:extLst>
      <p:ext uri="{BB962C8B-B14F-4D97-AF65-F5344CB8AC3E}">
        <p14:creationId xmlns:p14="http://schemas.microsoft.com/office/powerpoint/2010/main" val="98157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F2388-5F5B-479C-BBB7-51E9A517EFBE}" type="datetimeFigureOut">
              <a:rPr lang="sl-SI" smtClean="0"/>
              <a:t>10. 09. 20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5644E36-88B7-469F-90DE-3016E2CBE28C}" type="slidenum">
              <a:rPr lang="sl-SI" smtClean="0"/>
              <a:t>‹#›</a:t>
            </a:fld>
            <a:endParaRPr lang="sl-SI"/>
          </a:p>
        </p:txBody>
      </p:sp>
      <p:pic>
        <p:nvPicPr>
          <p:cNvPr id="7" name="Picture 10">
            <a:extLst>
              <a:ext uri="{FF2B5EF4-FFF2-40B4-BE49-F238E27FC236}">
                <a16:creationId xmlns:a16="http://schemas.microsoft.com/office/drawing/2014/main" id="{C5730587-3ED1-42B9-BAFA-5A2EB5A5B4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268" r="7378"/>
          <a:stretch/>
        </p:blipFill>
        <p:spPr>
          <a:xfrm>
            <a:off x="6868909" y="0"/>
            <a:ext cx="2275091" cy="1130151"/>
          </a:xfrm>
          <a:prstGeom prst="rect">
            <a:avLst/>
          </a:prstGeom>
        </p:spPr>
      </p:pic>
    </p:spTree>
    <p:extLst>
      <p:ext uri="{BB962C8B-B14F-4D97-AF65-F5344CB8AC3E}">
        <p14:creationId xmlns:p14="http://schemas.microsoft.com/office/powerpoint/2010/main" val="157374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CF2388-5F5B-479C-BBB7-51E9A517EFBE}" type="datetimeFigureOut">
              <a:rPr lang="sl-SI" smtClean="0"/>
              <a:t>10. 09. 20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5644E36-88B7-469F-90DE-3016E2CBE28C}" type="slidenum">
              <a:rPr lang="sl-SI" smtClean="0"/>
              <a:t>‹#›</a:t>
            </a:fld>
            <a:endParaRPr lang="sl-SI"/>
          </a:p>
        </p:txBody>
      </p:sp>
    </p:spTree>
    <p:extLst>
      <p:ext uri="{BB962C8B-B14F-4D97-AF65-F5344CB8AC3E}">
        <p14:creationId xmlns:p14="http://schemas.microsoft.com/office/powerpoint/2010/main" val="117730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CF2388-5F5B-479C-BBB7-51E9A517EFBE}" type="datetimeFigureOut">
              <a:rPr lang="sl-SI" smtClean="0"/>
              <a:t>10. 09. 20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5644E36-88B7-469F-90DE-3016E2CBE28C}" type="slidenum">
              <a:rPr lang="sl-SI" smtClean="0"/>
              <a:t>‹#›</a:t>
            </a:fld>
            <a:endParaRPr lang="sl-SI"/>
          </a:p>
        </p:txBody>
      </p:sp>
    </p:spTree>
    <p:extLst>
      <p:ext uri="{BB962C8B-B14F-4D97-AF65-F5344CB8AC3E}">
        <p14:creationId xmlns:p14="http://schemas.microsoft.com/office/powerpoint/2010/main" val="206821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CF2388-5F5B-479C-BBB7-51E9A517EFBE}" type="datetimeFigureOut">
              <a:rPr lang="sl-SI" smtClean="0"/>
              <a:t>10. 09. 20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5644E36-88B7-469F-90DE-3016E2CBE28C}" type="slidenum">
              <a:rPr lang="sl-SI" smtClean="0"/>
              <a:t>‹#›</a:t>
            </a:fld>
            <a:endParaRPr lang="sl-SI"/>
          </a:p>
        </p:txBody>
      </p:sp>
    </p:spTree>
    <p:extLst>
      <p:ext uri="{BB962C8B-B14F-4D97-AF65-F5344CB8AC3E}">
        <p14:creationId xmlns:p14="http://schemas.microsoft.com/office/powerpoint/2010/main" val="361160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F2388-5F5B-479C-BBB7-51E9A517EFBE}" type="datetimeFigureOut">
              <a:rPr lang="sl-SI" smtClean="0"/>
              <a:t>10. 09. 20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F5644E36-88B7-469F-90DE-3016E2CBE28C}" type="slidenum">
              <a:rPr lang="sl-SI" smtClean="0"/>
              <a:t>‹#›</a:t>
            </a:fld>
            <a:endParaRPr lang="sl-SI"/>
          </a:p>
        </p:txBody>
      </p:sp>
    </p:spTree>
    <p:extLst>
      <p:ext uri="{BB962C8B-B14F-4D97-AF65-F5344CB8AC3E}">
        <p14:creationId xmlns:p14="http://schemas.microsoft.com/office/powerpoint/2010/main" val="291293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CF2388-5F5B-479C-BBB7-51E9A517EFBE}" type="datetimeFigureOut">
              <a:rPr lang="sl-SI" smtClean="0"/>
              <a:t>10. 09. 20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5644E36-88B7-469F-90DE-3016E2CBE28C}" type="slidenum">
              <a:rPr lang="sl-SI" smtClean="0"/>
              <a:t>‹#›</a:t>
            </a:fld>
            <a:endParaRPr lang="sl-SI"/>
          </a:p>
        </p:txBody>
      </p:sp>
    </p:spTree>
    <p:extLst>
      <p:ext uri="{BB962C8B-B14F-4D97-AF65-F5344CB8AC3E}">
        <p14:creationId xmlns:p14="http://schemas.microsoft.com/office/powerpoint/2010/main" val="243067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CF2388-5F5B-479C-BBB7-51E9A517EFBE}" type="datetimeFigureOut">
              <a:rPr lang="sl-SI" smtClean="0"/>
              <a:t>10. 09. 20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5644E36-88B7-469F-90DE-3016E2CBE28C}" type="slidenum">
              <a:rPr lang="sl-SI" smtClean="0"/>
              <a:t>‹#›</a:t>
            </a:fld>
            <a:endParaRPr lang="sl-SI"/>
          </a:p>
        </p:txBody>
      </p:sp>
    </p:spTree>
    <p:extLst>
      <p:ext uri="{BB962C8B-B14F-4D97-AF65-F5344CB8AC3E}">
        <p14:creationId xmlns:p14="http://schemas.microsoft.com/office/powerpoint/2010/main" val="369305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F2388-5F5B-479C-BBB7-51E9A517EFBE}" type="datetimeFigureOut">
              <a:rPr lang="sl-SI" smtClean="0"/>
              <a:t>10. 09. 20</a:t>
            </a:fld>
            <a:endParaRPr lang="sl-S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44E36-88B7-469F-90DE-3016E2CBE28C}" type="slidenum">
              <a:rPr lang="sl-SI" smtClean="0"/>
              <a:t>‹#›</a:t>
            </a:fld>
            <a:endParaRPr lang="sl-SI"/>
          </a:p>
        </p:txBody>
      </p:sp>
    </p:spTree>
    <p:extLst>
      <p:ext uri="{BB962C8B-B14F-4D97-AF65-F5344CB8AC3E}">
        <p14:creationId xmlns:p14="http://schemas.microsoft.com/office/powerpoint/2010/main" val="2888383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291A88A-5863-4E55-8864-22BB81AAA5C8}"/>
              </a:ext>
            </a:extLst>
          </p:cNvPr>
          <p:cNvSpPr txBox="1"/>
          <p:nvPr/>
        </p:nvSpPr>
        <p:spPr>
          <a:xfrm>
            <a:off x="1372183" y="2773221"/>
            <a:ext cx="7771817" cy="769441"/>
          </a:xfrm>
          <a:prstGeom prst="rect">
            <a:avLst/>
          </a:prstGeom>
          <a:noFill/>
        </p:spPr>
        <p:txBody>
          <a:bodyPr wrap="square" rtlCol="0">
            <a:spAutoFit/>
          </a:bodyPr>
          <a:lstStyle/>
          <a:p>
            <a:r>
              <a:rPr lang="en-US" sz="2200" dirty="0">
                <a:latin typeface="Roboto Condensed Light" panose="02000000000000000000" pitchFamily="2" charset="0"/>
                <a:ea typeface="Roboto Condensed Light" panose="02000000000000000000" pitchFamily="2" charset="0"/>
              </a:rPr>
              <a:t>STREETS FOR 2030</a:t>
            </a:r>
          </a:p>
          <a:p>
            <a:r>
              <a:rPr lang="en-US" sz="2200" dirty="0">
                <a:latin typeface="Roboto Condensed Light" panose="02000000000000000000" pitchFamily="2" charset="0"/>
                <a:ea typeface="Roboto Condensed Light" panose="02000000000000000000" pitchFamily="2" charset="0"/>
              </a:rPr>
              <a:t>PROPOSING STREETS FOR INTEGRATED AND UNIVERSAL MOBILITY</a:t>
            </a:r>
            <a:endParaRPr lang="sl-SI" sz="2200" dirty="0">
              <a:latin typeface="Roboto Condensed Light" panose="02000000000000000000" pitchFamily="2" charset="0"/>
              <a:ea typeface="Roboto Condensed Light" panose="02000000000000000000" pitchFamily="2" charset="0"/>
            </a:endParaRPr>
          </a:p>
        </p:txBody>
      </p:sp>
      <p:sp>
        <p:nvSpPr>
          <p:cNvPr id="10" name="TextBox 9">
            <a:extLst>
              <a:ext uri="{FF2B5EF4-FFF2-40B4-BE49-F238E27FC236}">
                <a16:creationId xmlns:a16="http://schemas.microsoft.com/office/drawing/2014/main" id="{D6A54FF2-BB9C-4B71-A5EB-D7BF704D0FCB}"/>
              </a:ext>
            </a:extLst>
          </p:cNvPr>
          <p:cNvSpPr txBox="1"/>
          <p:nvPr/>
        </p:nvSpPr>
        <p:spPr>
          <a:xfrm>
            <a:off x="1372183" y="3963967"/>
            <a:ext cx="6858000" cy="553998"/>
          </a:xfrm>
          <a:prstGeom prst="rect">
            <a:avLst/>
          </a:prstGeom>
          <a:noFill/>
        </p:spPr>
        <p:txBody>
          <a:bodyPr wrap="square" rtlCol="0">
            <a:spAutoFit/>
          </a:bodyPr>
          <a:lstStyle/>
          <a:p>
            <a:r>
              <a:rPr lang="en-US" sz="3000" b="1" dirty="0">
                <a:latin typeface="Roboto Condensed" panose="02000000000000000000" pitchFamily="2" charset="0"/>
                <a:ea typeface="Roboto Condensed" panose="02000000000000000000" pitchFamily="2" charset="0"/>
              </a:rPr>
              <a:t>LJUBLJANA 23.</a:t>
            </a:r>
            <a:r>
              <a:rPr lang="sl-SI" sz="3000" b="1" dirty="0">
                <a:latin typeface="Roboto Condensed" panose="02000000000000000000" pitchFamily="2" charset="0"/>
                <a:ea typeface="Roboto Condensed" panose="02000000000000000000" pitchFamily="2" charset="0"/>
              </a:rPr>
              <a:t>&amp;</a:t>
            </a:r>
            <a:r>
              <a:rPr lang="en-US" sz="3000" b="1" dirty="0">
                <a:latin typeface="Roboto Condensed" panose="02000000000000000000" pitchFamily="2" charset="0"/>
                <a:ea typeface="Roboto Condensed" panose="02000000000000000000" pitchFamily="2" charset="0"/>
              </a:rPr>
              <a:t>2</a:t>
            </a:r>
            <a:r>
              <a:rPr lang="sl-SI" sz="3000" b="1" dirty="0">
                <a:latin typeface="Roboto Condensed" panose="02000000000000000000" pitchFamily="2" charset="0"/>
                <a:ea typeface="Roboto Condensed" panose="02000000000000000000" pitchFamily="2" charset="0"/>
              </a:rPr>
              <a:t>4</a:t>
            </a:r>
            <a:r>
              <a:rPr lang="en-US" sz="3000" b="1" dirty="0">
                <a:latin typeface="Roboto Condensed" panose="02000000000000000000" pitchFamily="2" charset="0"/>
                <a:ea typeface="Roboto Condensed" panose="02000000000000000000" pitchFamily="2" charset="0"/>
              </a:rPr>
              <a:t>.9.2020</a:t>
            </a:r>
            <a:endParaRPr lang="sl-SI" sz="3000" b="1" dirty="0">
              <a:latin typeface="Roboto Condensed" panose="02000000000000000000" pitchFamily="2" charset="0"/>
              <a:ea typeface="Roboto Condensed" panose="02000000000000000000" pitchFamily="2" charset="0"/>
            </a:endParaRPr>
          </a:p>
        </p:txBody>
      </p:sp>
      <p:pic>
        <p:nvPicPr>
          <p:cNvPr id="14" name="Picture 13">
            <a:extLst>
              <a:ext uri="{FF2B5EF4-FFF2-40B4-BE49-F238E27FC236}">
                <a16:creationId xmlns:a16="http://schemas.microsoft.com/office/drawing/2014/main" id="{0D1910EA-52C8-4D44-80DE-51EECE165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114" y="141894"/>
            <a:ext cx="700148" cy="726736"/>
          </a:xfrm>
          <a:prstGeom prst="rect">
            <a:avLst/>
          </a:prstGeom>
        </p:spPr>
      </p:pic>
      <p:pic>
        <p:nvPicPr>
          <p:cNvPr id="18" name="Picture 17">
            <a:extLst>
              <a:ext uri="{FF2B5EF4-FFF2-40B4-BE49-F238E27FC236}">
                <a16:creationId xmlns:a16="http://schemas.microsoft.com/office/drawing/2014/main" id="{1F4FBD4D-2E82-400B-8277-D028DC933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9510" y="302305"/>
            <a:ext cx="2714625" cy="466725"/>
          </a:xfrm>
          <a:prstGeom prst="rect">
            <a:avLst/>
          </a:prstGeom>
        </p:spPr>
      </p:pic>
      <p:pic>
        <p:nvPicPr>
          <p:cNvPr id="20" name="Picture 19">
            <a:extLst>
              <a:ext uri="{FF2B5EF4-FFF2-40B4-BE49-F238E27FC236}">
                <a16:creationId xmlns:a16="http://schemas.microsoft.com/office/drawing/2014/main" id="{3B2837D6-60A1-473F-808F-D7E9601183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0183" y="170714"/>
            <a:ext cx="557797" cy="697916"/>
          </a:xfrm>
          <a:prstGeom prst="rect">
            <a:avLst/>
          </a:prstGeom>
        </p:spPr>
      </p:pic>
    </p:spTree>
    <p:extLst>
      <p:ext uri="{BB962C8B-B14F-4D97-AF65-F5344CB8AC3E}">
        <p14:creationId xmlns:p14="http://schemas.microsoft.com/office/powerpoint/2010/main" val="34337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r>
              <a:rPr lang="en-US" dirty="0"/>
              <a:t> </a:t>
            </a:r>
          </a:p>
          <a:p>
            <a:r>
              <a:rPr lang="en-US" dirty="0"/>
              <a:t>                                 October 17, 2019 protests</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1221640" y="1255208"/>
            <a:ext cx="6691196" cy="3761797"/>
          </a:xfrm>
          <a:prstGeom prst="rect">
            <a:avLst/>
          </a:prstGeom>
        </p:spPr>
      </p:pic>
    </p:spTree>
    <p:extLst>
      <p:ext uri="{BB962C8B-B14F-4D97-AF65-F5344CB8AC3E}">
        <p14:creationId xmlns:p14="http://schemas.microsoft.com/office/powerpoint/2010/main" val="185224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71" y="1408657"/>
            <a:ext cx="7886700" cy="266206"/>
          </a:xfrm>
        </p:spPr>
        <p:txBody>
          <a:bodyPr>
            <a:noAutofit/>
          </a:bodyPr>
          <a:lstStyle/>
          <a:p>
            <a:r>
              <a:rPr lang="en-US" sz="1800" u="sng" dirty="0">
                <a:latin typeface="Roboto Condensed"/>
              </a:rPr>
              <a:t>Theoretical propositions to read the changing political identity of the area (center periphery relation) </a:t>
            </a:r>
          </a:p>
        </p:txBody>
      </p:sp>
      <p:sp>
        <p:nvSpPr>
          <p:cNvPr id="3" name="Text Placeholder 2"/>
          <p:cNvSpPr>
            <a:spLocks noGrp="1"/>
          </p:cNvSpPr>
          <p:nvPr>
            <p:ph type="body" idx="1"/>
          </p:nvPr>
        </p:nvSpPr>
        <p:spPr>
          <a:xfrm>
            <a:off x="467771" y="3022653"/>
            <a:ext cx="7886700" cy="3619115"/>
          </a:xfrm>
        </p:spPr>
        <p:txBody>
          <a:bodyPr>
            <a:normAutofit/>
          </a:bodyPr>
          <a:lstStyle/>
          <a:p>
            <a:pPr marL="457200" indent="-457200">
              <a:buAutoNum type="arabicPeriod"/>
            </a:pPr>
            <a:r>
              <a:rPr lang="en-US" sz="1800" dirty="0">
                <a:latin typeface="Roboto Condensed"/>
              </a:rPr>
              <a:t>Michel de </a:t>
            </a:r>
            <a:r>
              <a:rPr lang="en-US" sz="1800" dirty="0" err="1">
                <a:latin typeface="Roboto Condensed"/>
              </a:rPr>
              <a:t>Certeau</a:t>
            </a:r>
            <a:r>
              <a:rPr lang="en-US" sz="1800" dirty="0">
                <a:latin typeface="Roboto Condensed"/>
              </a:rPr>
              <a:t>: </a:t>
            </a:r>
            <a:r>
              <a:rPr lang="en-GB" sz="1800" dirty="0">
                <a:latin typeface="Roboto Condensed"/>
              </a:rPr>
              <a:t>narration’s circumstances are restructured in a new logic and identity—that of the fictional space—where time and space follow new inter-relationship of compactness and extension… “It recalls still more the mathematic theme of an identity correspondence between a circle and its centre.” </a:t>
            </a:r>
          </a:p>
          <a:p>
            <a:endParaRPr lang="en-US" sz="1800" dirty="0"/>
          </a:p>
        </p:txBody>
      </p:sp>
    </p:spTree>
    <p:extLst>
      <p:ext uri="{BB962C8B-B14F-4D97-AF65-F5344CB8AC3E}">
        <p14:creationId xmlns:p14="http://schemas.microsoft.com/office/powerpoint/2010/main" val="1618382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503" y="806489"/>
            <a:ext cx="7886700" cy="865295"/>
          </a:xfrm>
        </p:spPr>
        <p:txBody>
          <a:bodyPr>
            <a:normAutofit/>
          </a:bodyPr>
          <a:lstStyle/>
          <a:p>
            <a:r>
              <a:rPr lang="en-US" sz="1800" u="sng" dirty="0">
                <a:latin typeface="Roboto Condensed"/>
              </a:rPr>
              <a:t>Theoretical propositions to read the changing political identity of the area (center periphery relation) </a:t>
            </a:r>
          </a:p>
        </p:txBody>
      </p:sp>
      <p:sp>
        <p:nvSpPr>
          <p:cNvPr id="3" name="Text Placeholder 2"/>
          <p:cNvSpPr>
            <a:spLocks noGrp="1"/>
          </p:cNvSpPr>
          <p:nvPr>
            <p:ph type="body" idx="1"/>
          </p:nvPr>
        </p:nvSpPr>
        <p:spPr>
          <a:xfrm>
            <a:off x="133235" y="2766143"/>
            <a:ext cx="7886700" cy="3356961"/>
          </a:xfrm>
        </p:spPr>
        <p:txBody>
          <a:bodyPr/>
          <a:lstStyle/>
          <a:p>
            <a:pPr lvl="1"/>
            <a:r>
              <a:rPr lang="en-US" sz="1800" dirty="0">
                <a:solidFill>
                  <a:schemeClr val="tx1"/>
                </a:solidFill>
                <a:latin typeface="Roboto Condensed"/>
              </a:rPr>
              <a:t>2. Bruno </a:t>
            </a:r>
            <a:r>
              <a:rPr lang="en-US" sz="1800" dirty="0" err="1">
                <a:solidFill>
                  <a:schemeClr val="tx1"/>
                </a:solidFill>
                <a:latin typeface="Roboto Condensed"/>
              </a:rPr>
              <a:t>Latour</a:t>
            </a:r>
            <a:r>
              <a:rPr lang="en-US" sz="1800" dirty="0">
                <a:solidFill>
                  <a:schemeClr val="tx1"/>
                </a:solidFill>
                <a:latin typeface="Roboto Condensed"/>
              </a:rPr>
              <a:t>: </a:t>
            </a:r>
            <a:r>
              <a:rPr lang="en-GB" sz="1800" dirty="0">
                <a:solidFill>
                  <a:schemeClr val="tx1"/>
                </a:solidFill>
                <a:latin typeface="Roboto Condensed"/>
              </a:rPr>
              <a:t>`’[e]</a:t>
            </a:r>
            <a:r>
              <a:rPr lang="en-GB" sz="1800" dirty="0" err="1">
                <a:solidFill>
                  <a:schemeClr val="tx1"/>
                </a:solidFill>
                <a:latin typeface="Roboto Condensed"/>
              </a:rPr>
              <a:t>lements</a:t>
            </a:r>
            <a:r>
              <a:rPr lang="en-GB" sz="1800" dirty="0">
                <a:solidFill>
                  <a:schemeClr val="tx1"/>
                </a:solidFill>
                <a:latin typeface="Roboto Condensed"/>
              </a:rPr>
              <a:t> that appear remote if we follow the spiral may turn to be quite nearby if we compare loops.” (</a:t>
            </a:r>
            <a:r>
              <a:rPr lang="en-GB" sz="1800" dirty="0" err="1">
                <a:solidFill>
                  <a:schemeClr val="tx1"/>
                </a:solidFill>
                <a:latin typeface="Roboto Condensed"/>
              </a:rPr>
              <a:t>Latour</a:t>
            </a:r>
            <a:r>
              <a:rPr lang="en-GB" sz="1800" dirty="0">
                <a:solidFill>
                  <a:schemeClr val="tx1"/>
                </a:solidFill>
                <a:latin typeface="Roboto Condensed"/>
              </a:rPr>
              <a:t>, 1993). Hence, the spiral constructs a physical existing entity: its looping line; and its open negative space: that which stretches between its loops. By this, the spiral is susceptible to map along its line what is determined and in its open space what is vibrant and indefinite. </a:t>
            </a:r>
          </a:p>
          <a:p>
            <a:endParaRPr lang="en-GB" dirty="0"/>
          </a:p>
        </p:txBody>
      </p:sp>
    </p:spTree>
    <p:extLst>
      <p:ext uri="{BB962C8B-B14F-4D97-AF65-F5344CB8AC3E}">
        <p14:creationId xmlns:p14="http://schemas.microsoft.com/office/powerpoint/2010/main" val="142278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410" y="1364052"/>
            <a:ext cx="7886700" cy="203144"/>
          </a:xfrm>
        </p:spPr>
        <p:txBody>
          <a:bodyPr>
            <a:noAutofit/>
          </a:bodyPr>
          <a:lstStyle/>
          <a:p>
            <a:r>
              <a:rPr lang="en-US" sz="1800" u="sng" dirty="0">
                <a:latin typeface="Roboto Condensed"/>
              </a:rPr>
              <a:t>Theoretical propositions to read the changing political identity of the area (center periphery relation)</a:t>
            </a:r>
          </a:p>
        </p:txBody>
      </p:sp>
      <p:sp>
        <p:nvSpPr>
          <p:cNvPr id="3" name="Text Placeholder 2"/>
          <p:cNvSpPr>
            <a:spLocks noGrp="1"/>
          </p:cNvSpPr>
          <p:nvPr>
            <p:ph type="body" idx="1"/>
          </p:nvPr>
        </p:nvSpPr>
        <p:spPr>
          <a:xfrm>
            <a:off x="623888" y="2733164"/>
            <a:ext cx="7886700" cy="3131096"/>
          </a:xfrm>
        </p:spPr>
        <p:txBody>
          <a:bodyPr/>
          <a:lstStyle/>
          <a:p>
            <a:r>
              <a:rPr lang="en-US" sz="1800" dirty="0">
                <a:latin typeface="Roboto Condensed"/>
              </a:rPr>
              <a:t>3. </a:t>
            </a:r>
            <a:r>
              <a:rPr lang="en-GB" sz="1800" dirty="0">
                <a:latin typeface="Roboto Condensed"/>
              </a:rPr>
              <a:t>Gilles </a:t>
            </a:r>
            <a:r>
              <a:rPr lang="en-GB" sz="1800" dirty="0" err="1">
                <a:latin typeface="Roboto Condensed"/>
              </a:rPr>
              <a:t>Deleuze</a:t>
            </a:r>
            <a:r>
              <a:rPr lang="en-GB" sz="1800" dirty="0">
                <a:latin typeface="Roboto Condensed"/>
              </a:rPr>
              <a:t> and </a:t>
            </a:r>
            <a:r>
              <a:rPr lang="en-GB" sz="1800" dirty="0" err="1">
                <a:latin typeface="Roboto Condensed"/>
              </a:rPr>
              <a:t>Flèx</a:t>
            </a:r>
            <a:r>
              <a:rPr lang="en-GB" sz="1800" dirty="0">
                <a:latin typeface="Roboto Condensed"/>
              </a:rPr>
              <a:t> </a:t>
            </a:r>
            <a:r>
              <a:rPr lang="en-GB" sz="1800" dirty="0" err="1">
                <a:latin typeface="Roboto Condensed"/>
              </a:rPr>
              <a:t>Guattari</a:t>
            </a:r>
            <a:r>
              <a:rPr lang="en-US" sz="1800" dirty="0">
                <a:latin typeface="Roboto Condensed"/>
              </a:rPr>
              <a:t> (What to map): </a:t>
            </a:r>
            <a:r>
              <a:rPr lang="en-GB" sz="1800" dirty="0">
                <a:latin typeface="Roboto Condensed"/>
              </a:rPr>
              <a:t>the striated space is a determined territory which is defined by metric lines that join points. The smooth space, on the other hand, is rather a territory that is constantly being defined by lines or vectors that are not metric but directional. </a:t>
            </a:r>
          </a:p>
          <a:p>
            <a:endParaRPr lang="en-US" dirty="0"/>
          </a:p>
        </p:txBody>
      </p:sp>
    </p:spTree>
    <p:extLst>
      <p:ext uri="{BB962C8B-B14F-4D97-AF65-F5344CB8AC3E}">
        <p14:creationId xmlns:p14="http://schemas.microsoft.com/office/powerpoint/2010/main" val="1525377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623888" y="2102070"/>
            <a:ext cx="7886700" cy="3987582"/>
          </a:xfrm>
        </p:spPr>
        <p:txBody>
          <a:bodyPr>
            <a:normAutofit/>
          </a:bodyPr>
          <a:lstStyle/>
          <a:p>
            <a:r>
              <a:rPr lang="en-GB" sz="1800" dirty="0"/>
              <a:t>In such spaces, the circumstances and experiences of narration as follows: striated space—the spiral’s looping line—can represent the narrations realistic context; the smooth space—the spiral’s open negative space in between the loops—can represent the unending experiences and de-</a:t>
            </a:r>
            <a:r>
              <a:rPr lang="en-GB" sz="1800" dirty="0" err="1"/>
              <a:t>territorization</a:t>
            </a:r>
            <a:r>
              <a:rPr lang="en-GB" sz="1800" dirty="0"/>
              <a:t>/reshaping of the story; precisely evidences (interventions during political activities).</a:t>
            </a:r>
            <a:endParaRPr lang="en-US" sz="1800" dirty="0"/>
          </a:p>
        </p:txBody>
      </p:sp>
    </p:spTree>
    <p:extLst>
      <p:ext uri="{BB962C8B-B14F-4D97-AF65-F5344CB8AC3E}">
        <p14:creationId xmlns:p14="http://schemas.microsoft.com/office/powerpoint/2010/main" val="129116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015" y="624469"/>
            <a:ext cx="7886700" cy="536885"/>
          </a:xfrm>
        </p:spPr>
        <p:txBody>
          <a:bodyPr>
            <a:normAutofit/>
          </a:bodyPr>
          <a:lstStyle/>
          <a:p>
            <a:r>
              <a:rPr lang="en-US" sz="2800" b="1" dirty="0">
                <a:solidFill>
                  <a:srgbClr val="92D050"/>
                </a:solidFill>
              </a:rPr>
              <a:t>Mapping attempts: </a:t>
            </a:r>
          </a:p>
        </p:txBody>
      </p:sp>
      <p:sp>
        <p:nvSpPr>
          <p:cNvPr id="3" name="Text Placeholder 2"/>
          <p:cNvSpPr>
            <a:spLocks noGrp="1"/>
          </p:cNvSpPr>
          <p:nvPr>
            <p:ph type="body" idx="1"/>
          </p:nvPr>
        </p:nvSpPr>
        <p:spPr/>
        <p:txBody>
          <a:bodyPr/>
          <a:lstStyle/>
          <a:p>
            <a:r>
              <a:rPr lang="en-US" dirty="0"/>
              <a:t>Investigating tents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888" y="1907570"/>
            <a:ext cx="3536513" cy="265238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385" y="1878062"/>
            <a:ext cx="3615203" cy="2711402"/>
          </a:xfrm>
          <a:prstGeom prst="rect">
            <a:avLst/>
          </a:prstGeom>
        </p:spPr>
      </p:pic>
    </p:spTree>
    <p:extLst>
      <p:ext uri="{BB962C8B-B14F-4D97-AF65-F5344CB8AC3E}">
        <p14:creationId xmlns:p14="http://schemas.microsoft.com/office/powerpoint/2010/main" val="2907444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623887" y="980636"/>
            <a:ext cx="2108161" cy="369332"/>
          </a:xfrm>
          <a:prstGeom prst="rect">
            <a:avLst/>
          </a:prstGeom>
        </p:spPr>
        <p:txBody>
          <a:bodyPr wrap="square">
            <a:spAutoFit/>
          </a:bodyPr>
          <a:lstStyle/>
          <a:p>
            <a:r>
              <a:rPr lang="en-US" b="1" dirty="0">
                <a:solidFill>
                  <a:srgbClr val="92D050"/>
                </a:solidFill>
              </a:rPr>
              <a:t>Mapping attempts: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6771" y="1384960"/>
            <a:ext cx="7082758" cy="5473040"/>
          </a:xfrm>
          <a:prstGeom prst="rect">
            <a:avLst/>
          </a:prstGeom>
        </p:spPr>
      </p:pic>
    </p:spTree>
    <p:extLst>
      <p:ext uri="{BB962C8B-B14F-4D97-AF65-F5344CB8AC3E}">
        <p14:creationId xmlns:p14="http://schemas.microsoft.com/office/powerpoint/2010/main" val="725103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4" name="Rectangle 3"/>
          <p:cNvSpPr/>
          <p:nvPr/>
        </p:nvSpPr>
        <p:spPr>
          <a:xfrm>
            <a:off x="493075" y="947183"/>
            <a:ext cx="2069284" cy="369332"/>
          </a:xfrm>
          <a:prstGeom prst="rect">
            <a:avLst/>
          </a:prstGeom>
        </p:spPr>
        <p:txBody>
          <a:bodyPr wrap="none">
            <a:spAutoFit/>
          </a:bodyPr>
          <a:lstStyle/>
          <a:p>
            <a:r>
              <a:rPr lang="en-US" b="1" dirty="0">
                <a:solidFill>
                  <a:srgbClr val="92D050"/>
                </a:solidFill>
              </a:rPr>
              <a:t>Mapping attempts: </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8740" t="31778" r="36832" b="8155"/>
          <a:stretch/>
        </p:blipFill>
        <p:spPr>
          <a:xfrm>
            <a:off x="623888" y="1632857"/>
            <a:ext cx="3752169" cy="5058726"/>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6563" t="72881" r="36832" b="8155"/>
          <a:stretch/>
        </p:blipFill>
        <p:spPr>
          <a:xfrm>
            <a:off x="5018314" y="2296887"/>
            <a:ext cx="3492274" cy="3081862"/>
          </a:xfrm>
          <a:prstGeom prst="rect">
            <a:avLst/>
          </a:prstGeom>
        </p:spPr>
      </p:pic>
    </p:spTree>
    <p:extLst>
      <p:ext uri="{BB962C8B-B14F-4D97-AF65-F5344CB8AC3E}">
        <p14:creationId xmlns:p14="http://schemas.microsoft.com/office/powerpoint/2010/main" val="2656363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219086"/>
            <a:ext cx="7886700" cy="140082"/>
          </a:xfrm>
        </p:spPr>
        <p:txBody>
          <a:bodyPr>
            <a:normAutofit fontScale="90000"/>
          </a:bodyPr>
          <a:lstStyle/>
          <a:p>
            <a:r>
              <a:rPr lang="en-US" sz="3100" dirty="0">
                <a:latin typeface="Roboto Condensed"/>
              </a:rPr>
              <a:t>Conclusion</a:t>
            </a:r>
            <a:r>
              <a:rPr lang="en-US" dirty="0">
                <a:latin typeface="Roboto Condensed"/>
              </a:rPr>
              <a:t> </a:t>
            </a:r>
          </a:p>
        </p:txBody>
      </p:sp>
      <p:sp>
        <p:nvSpPr>
          <p:cNvPr id="3" name="Text Placeholder 2"/>
          <p:cNvSpPr>
            <a:spLocks noGrp="1"/>
          </p:cNvSpPr>
          <p:nvPr>
            <p:ph type="body" idx="1"/>
          </p:nvPr>
        </p:nvSpPr>
        <p:spPr>
          <a:xfrm>
            <a:off x="623888" y="2049518"/>
            <a:ext cx="7886700" cy="4040134"/>
          </a:xfrm>
        </p:spPr>
        <p:txBody>
          <a:bodyPr>
            <a:noAutofit/>
          </a:bodyPr>
          <a:lstStyle/>
          <a:p>
            <a:pPr marL="285750" indent="-285750">
              <a:buFontTx/>
              <a:buChar char="-"/>
            </a:pPr>
            <a:r>
              <a:rPr lang="en-GB" sz="1800" dirty="0">
                <a:latin typeface="Roboto Condensed"/>
              </a:rPr>
              <a:t>diagram could indicate political intensities and their flow. By analysing and comparing the spatial distribution of tents across the loops, what could be defined are indicators that can characterize the political fields of intensities at the place. </a:t>
            </a:r>
          </a:p>
          <a:p>
            <a:pPr marL="285750" indent="-285750">
              <a:buFontTx/>
              <a:buChar char="-"/>
            </a:pPr>
            <a:r>
              <a:rPr lang="en-GB" sz="1800" dirty="0">
                <a:latin typeface="Roboto Condensed"/>
              </a:rPr>
              <a:t>-these indicators and characteristics can be subjected to </a:t>
            </a:r>
            <a:r>
              <a:rPr lang="en-GB" sz="1800" dirty="0" err="1">
                <a:latin typeface="Roboto Condensed"/>
              </a:rPr>
              <a:t>rhythmanalysis</a:t>
            </a:r>
            <a:r>
              <a:rPr lang="en-GB" sz="1800" dirty="0">
                <a:latin typeface="Roboto Condensed"/>
              </a:rPr>
              <a:t>, or the question of continuity and discontinuity between the striated elements in the diagram and the smooth distribution (of tents) in-between the spiral loops: </a:t>
            </a:r>
            <a:r>
              <a:rPr lang="en-GB" sz="1800" b="1" dirty="0">
                <a:latin typeface="Roboto Condensed"/>
              </a:rPr>
              <a:t>The historic projection across the loops, (to map the political changing rate) the tension and proximity between the striated and the smooth experiences and distribution of events and imagination (to map the intensity of struggle an protest between demonstrators and authority), the changing pattern and flow between both spaces and across time (to map persistence and strategies of the political activities), and, finally, the scale of presence of the interventions/tents (to map tactics of interventions and imagination, provision and prospects of the activists). </a:t>
            </a:r>
            <a:endParaRPr lang="en-US" sz="1800" b="1" dirty="0">
              <a:latin typeface="Roboto Condensed"/>
            </a:endParaRPr>
          </a:p>
        </p:txBody>
      </p:sp>
    </p:spTree>
    <p:extLst>
      <p:ext uri="{BB962C8B-B14F-4D97-AF65-F5344CB8AC3E}">
        <p14:creationId xmlns:p14="http://schemas.microsoft.com/office/powerpoint/2010/main" val="1097683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862247"/>
            <a:ext cx="7886700" cy="1369792"/>
          </a:xfrm>
        </p:spPr>
        <p:txBody>
          <a:bodyPr>
            <a:normAutofit fontScale="90000"/>
          </a:bodyPr>
          <a:lstStyle/>
          <a:p>
            <a:br>
              <a:rPr lang="en-US" dirty="0"/>
            </a:br>
            <a:endParaRPr lang="en-US" dirty="0"/>
          </a:p>
        </p:txBody>
      </p:sp>
      <p:sp>
        <p:nvSpPr>
          <p:cNvPr id="3" name="Text Placeholder 2"/>
          <p:cNvSpPr>
            <a:spLocks noGrp="1"/>
          </p:cNvSpPr>
          <p:nvPr>
            <p:ph type="body" idx="1"/>
          </p:nvPr>
        </p:nvSpPr>
        <p:spPr>
          <a:xfrm>
            <a:off x="623888" y="2617077"/>
            <a:ext cx="7886700" cy="3504106"/>
          </a:xfrm>
        </p:spPr>
        <p:txBody>
          <a:bodyPr>
            <a:normAutofit/>
          </a:bodyPr>
          <a:lstStyle/>
          <a:p>
            <a:r>
              <a:rPr lang="en-GB" sz="1800" dirty="0">
                <a:solidFill>
                  <a:srgbClr val="92D050"/>
                </a:solidFill>
                <a:latin typeface="Roboto Condensed"/>
              </a:rPr>
              <a:t>task</a:t>
            </a:r>
            <a:r>
              <a:rPr lang="en-GB" sz="1800" dirty="0">
                <a:latin typeface="Roboto Condensed"/>
              </a:rPr>
              <a:t>: to develop a more elaborate spiral diagram which can encompass diverse and more complex layers and levels of the spatial and temporal political situations and, materialistically, to develop what could be the evidences for spatial inter-relation between the striated and the smooth space. </a:t>
            </a:r>
            <a:endParaRPr lang="en-US" sz="1800" dirty="0">
              <a:latin typeface="Roboto Condensed"/>
            </a:endParaRPr>
          </a:p>
          <a:p>
            <a:endParaRPr lang="en-US" dirty="0"/>
          </a:p>
        </p:txBody>
      </p:sp>
    </p:spTree>
    <p:extLst>
      <p:ext uri="{BB962C8B-B14F-4D97-AF65-F5344CB8AC3E}">
        <p14:creationId xmlns:p14="http://schemas.microsoft.com/office/powerpoint/2010/main" val="20495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a:extLst>
              <a:ext uri="{FF2B5EF4-FFF2-40B4-BE49-F238E27FC236}">
                <a16:creationId xmlns:a16="http://schemas.microsoft.com/office/drawing/2014/main" id="{0D962E34-8498-45A6-8862-A61DF9C131DF}"/>
              </a:ext>
            </a:extLst>
          </p:cNvPr>
          <p:cNvSpPr txBox="1"/>
          <p:nvPr/>
        </p:nvSpPr>
        <p:spPr>
          <a:xfrm>
            <a:off x="985194" y="4187705"/>
            <a:ext cx="6858000" cy="2539157"/>
          </a:xfrm>
          <a:prstGeom prst="rect">
            <a:avLst/>
          </a:prstGeom>
          <a:noFill/>
        </p:spPr>
        <p:txBody>
          <a:bodyPr wrap="square" rtlCol="0">
            <a:spAutoFit/>
          </a:bodyPr>
          <a:lstStyle/>
          <a:p>
            <a:r>
              <a:rPr lang="en-US" sz="1300" dirty="0">
                <a:latin typeface="Roboto Condensed" panose="02000000000000000000" pitchFamily="2" charset="0"/>
                <a:ea typeface="Roboto Condensed" panose="02000000000000000000" pitchFamily="2" charset="0"/>
              </a:rPr>
              <a:t>DINA N. BAROUD, NOTRE DAME UNIVERSITY, LOUAIZE LEBANON</a:t>
            </a:r>
            <a:endParaRPr lang="sl-SI" sz="1300" dirty="0">
              <a:latin typeface="Roboto Condensed" panose="02000000000000000000" pitchFamily="2" charset="0"/>
              <a:ea typeface="Roboto Condensed" panose="02000000000000000000" pitchFamily="2" charset="0"/>
            </a:endParaRPr>
          </a:p>
          <a:p>
            <a:endParaRPr lang="sl-SI" sz="1300" dirty="0">
              <a:latin typeface="Roboto Condensed" panose="02000000000000000000" pitchFamily="2" charset="0"/>
              <a:ea typeface="Roboto Condensed" panose="02000000000000000000" pitchFamily="2" charset="0"/>
            </a:endParaRPr>
          </a:p>
          <a:p>
            <a:endParaRPr lang="en-US" sz="1300" dirty="0">
              <a:latin typeface="Roboto Condensed" panose="02000000000000000000" pitchFamily="2" charset="0"/>
              <a:ea typeface="Roboto Condensed" panose="02000000000000000000" pitchFamily="2" charset="0"/>
            </a:endParaRPr>
          </a:p>
          <a:p>
            <a:endParaRPr lang="sl-SI" sz="3000" b="1" dirty="0">
              <a:latin typeface="Roboto Condensed" panose="02000000000000000000" pitchFamily="2" charset="0"/>
              <a:ea typeface="Roboto Condensed" panose="02000000000000000000" pitchFamily="2" charset="0"/>
            </a:endParaRPr>
          </a:p>
          <a:p>
            <a:r>
              <a:rPr lang="en-US" sz="3000" b="1" i="1" dirty="0">
                <a:latin typeface="Roboto Condensed" panose="02000000000000000000" pitchFamily="2" charset="0"/>
                <a:ea typeface="Roboto Condensed" panose="02000000000000000000" pitchFamily="2" charset="0"/>
              </a:rPr>
              <a:t>STRIATED AND SMOOTH </a:t>
            </a:r>
            <a:r>
              <a:rPr lang="en-US" sz="3000" b="1" dirty="0">
                <a:latin typeface="Roboto Condensed" panose="02000000000000000000" pitchFamily="2" charset="0"/>
                <a:ea typeface="Roboto Condensed" panose="02000000000000000000" pitchFamily="2" charset="0"/>
              </a:rPr>
              <a:t>IDENTITIES: MAPPING TRIPOLI POLITICAL VARIENT INTENSITIES</a:t>
            </a:r>
            <a:endParaRPr lang="sl-SI" sz="3000"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37858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131" y="167268"/>
            <a:ext cx="7886700" cy="982935"/>
          </a:xfrm>
        </p:spPr>
        <p:txBody>
          <a:bodyPr/>
          <a:lstStyle/>
          <a:p>
            <a:r>
              <a:rPr lang="en-US" sz="2800" dirty="0"/>
              <a:t>References</a:t>
            </a:r>
          </a:p>
        </p:txBody>
      </p:sp>
      <p:sp>
        <p:nvSpPr>
          <p:cNvPr id="3" name="Text Placeholder 2"/>
          <p:cNvSpPr>
            <a:spLocks noGrp="1"/>
          </p:cNvSpPr>
          <p:nvPr>
            <p:ph type="body" idx="1"/>
          </p:nvPr>
        </p:nvSpPr>
        <p:spPr>
          <a:xfrm>
            <a:off x="568131" y="1734752"/>
            <a:ext cx="7886700" cy="1500187"/>
          </a:xfrm>
        </p:spPr>
        <p:txBody>
          <a:bodyPr>
            <a:noAutofit/>
          </a:bodyPr>
          <a:lstStyle/>
          <a:p>
            <a:pPr>
              <a:lnSpc>
                <a:spcPct val="120000"/>
              </a:lnSpc>
              <a:spcBef>
                <a:spcPts val="0"/>
              </a:spcBef>
            </a:pPr>
            <a:r>
              <a:rPr lang="en-GB" sz="1000" dirty="0" err="1"/>
              <a:t>Stockmans</a:t>
            </a:r>
            <a:r>
              <a:rPr lang="en-GB" sz="1000" dirty="0"/>
              <a:t>, J. and K. </a:t>
            </a:r>
            <a:r>
              <a:rPr lang="en-GB" sz="1000" dirty="0" err="1"/>
              <a:t>Buscher</a:t>
            </a:r>
            <a:r>
              <a:rPr lang="en-GB" sz="1000" dirty="0"/>
              <a:t> (2017). A spatial reading of urban political-religious conflict: contested urban landscapes in Addis Ababa, Ethiopia. </a:t>
            </a:r>
            <a:r>
              <a:rPr lang="en-GB" sz="1000" i="1" dirty="0"/>
              <a:t>J. of Modern African Studies</a:t>
            </a:r>
            <a:r>
              <a:rPr lang="en-GB" sz="1000" dirty="0"/>
              <a:t>, 55(1), 79-104. </a:t>
            </a:r>
            <a:endParaRPr lang="en-US" sz="1000" dirty="0"/>
          </a:p>
          <a:p>
            <a:pPr>
              <a:lnSpc>
                <a:spcPct val="120000"/>
              </a:lnSpc>
              <a:spcBef>
                <a:spcPts val="0"/>
              </a:spcBef>
            </a:pPr>
            <a:r>
              <a:rPr lang="en-GB" sz="1000" dirty="0"/>
              <a:t> </a:t>
            </a:r>
            <a:r>
              <a:rPr lang="en-GB" sz="1000" dirty="0" err="1"/>
              <a:t>Tianchen</a:t>
            </a:r>
            <a:r>
              <a:rPr lang="en-GB" sz="1000" dirty="0"/>
              <a:t> Dai,  T. Zhuang, J. Yan  and T. Zhang (2018).  From Landscape to Mindscape: Spatial Narration of Touristic Amsterdam. </a:t>
            </a:r>
            <a:r>
              <a:rPr lang="en-GB" sz="1000" i="1" dirty="0"/>
              <a:t>Sustainability</a:t>
            </a:r>
            <a:r>
              <a:rPr lang="en-GB" sz="1000" dirty="0"/>
              <a:t>,</a:t>
            </a:r>
            <a:r>
              <a:rPr lang="en-GB" sz="1000" i="1" dirty="0"/>
              <a:t> </a:t>
            </a:r>
            <a:r>
              <a:rPr lang="en-GB" sz="1000" dirty="0"/>
              <a:t>10 (2623). </a:t>
            </a:r>
            <a:endParaRPr lang="en-US" sz="1000" dirty="0"/>
          </a:p>
          <a:p>
            <a:pPr>
              <a:lnSpc>
                <a:spcPct val="120000"/>
              </a:lnSpc>
              <a:spcBef>
                <a:spcPts val="0"/>
              </a:spcBef>
            </a:pPr>
            <a:r>
              <a:rPr lang="en-GB" sz="1000" dirty="0"/>
              <a:t> </a:t>
            </a:r>
            <a:r>
              <a:rPr lang="en-GB" sz="1000" dirty="0" err="1"/>
              <a:t>Verraest</a:t>
            </a:r>
            <a:r>
              <a:rPr lang="en-GB" sz="1000" dirty="0"/>
              <a:t>, S. and B. </a:t>
            </a:r>
            <a:r>
              <a:rPr lang="en-GB" sz="1000" dirty="0" err="1"/>
              <a:t>Keunen</a:t>
            </a:r>
            <a:r>
              <a:rPr lang="en-GB" sz="1000" dirty="0"/>
              <a:t> (2012). Introduction to </a:t>
            </a:r>
            <a:r>
              <a:rPr lang="en-GB" sz="1000" i="1" dirty="0"/>
              <a:t>New Work on Landscape and Its Narration. </a:t>
            </a:r>
            <a:r>
              <a:rPr lang="en-GB" sz="1000" i="1" dirty="0" err="1"/>
              <a:t>CLCWeb</a:t>
            </a:r>
            <a:r>
              <a:rPr lang="en-GB" sz="1000" i="1" dirty="0"/>
              <a:t>: Comparative Literature and Culture</a:t>
            </a:r>
            <a:r>
              <a:rPr lang="en-GB" sz="1000" dirty="0"/>
              <a:t>,</a:t>
            </a:r>
            <a:r>
              <a:rPr lang="en-GB" sz="1000" i="1" dirty="0"/>
              <a:t> </a:t>
            </a:r>
            <a:r>
              <a:rPr lang="en-GB" sz="1000" dirty="0"/>
              <a:t>14 (3).   </a:t>
            </a:r>
            <a:endParaRPr lang="en-US" sz="1000" dirty="0"/>
          </a:p>
          <a:p>
            <a:pPr>
              <a:lnSpc>
                <a:spcPct val="120000"/>
              </a:lnSpc>
              <a:spcBef>
                <a:spcPts val="0"/>
              </a:spcBef>
            </a:pPr>
            <a:r>
              <a:rPr lang="en-GB" sz="1000" dirty="0"/>
              <a:t> </a:t>
            </a:r>
            <a:r>
              <a:rPr lang="en-GB" sz="1000" b="1" dirty="0"/>
              <a:t> </a:t>
            </a:r>
            <a:r>
              <a:rPr lang="en-GB" sz="1000" dirty="0" err="1"/>
              <a:t>Fişek</a:t>
            </a:r>
            <a:r>
              <a:rPr lang="en-GB" sz="1000" dirty="0"/>
              <a:t>, E. (2018). Palimpsests of Violence: Urban Dispossession and Political</a:t>
            </a:r>
            <a:endParaRPr lang="en-US" sz="1000" dirty="0"/>
          </a:p>
          <a:p>
            <a:pPr>
              <a:lnSpc>
                <a:spcPct val="120000"/>
              </a:lnSpc>
              <a:spcBef>
                <a:spcPts val="0"/>
              </a:spcBef>
            </a:pPr>
            <a:r>
              <a:rPr lang="en-GB" sz="1000" dirty="0"/>
              <a:t>Theatre in Istanbul. </a:t>
            </a:r>
            <a:r>
              <a:rPr lang="en-GB" sz="1000" i="1" dirty="0"/>
              <a:t>Comparative Drama</a:t>
            </a:r>
            <a:r>
              <a:rPr lang="en-GB" sz="1000" dirty="0"/>
              <a:t>, 52 (3), 349-371.</a:t>
            </a:r>
            <a:endParaRPr lang="en-US" sz="1000" dirty="0"/>
          </a:p>
          <a:p>
            <a:pPr>
              <a:lnSpc>
                <a:spcPct val="120000"/>
              </a:lnSpc>
              <a:spcBef>
                <a:spcPts val="0"/>
              </a:spcBef>
            </a:pPr>
            <a:r>
              <a:rPr lang="en-GB" sz="1000" b="1" dirty="0"/>
              <a:t> </a:t>
            </a:r>
            <a:r>
              <a:rPr lang="en-US" sz="1000" dirty="0" err="1"/>
              <a:t>Chirobocea</a:t>
            </a:r>
            <a:r>
              <a:rPr lang="en-US" sz="1000" dirty="0"/>
              <a:t>, O. (2017). Perspectives on the Relation between History and Fiction. </a:t>
            </a:r>
            <a:r>
              <a:rPr lang="en-US" sz="1000" i="1" dirty="0" err="1"/>
              <a:t>Philologica</a:t>
            </a:r>
            <a:r>
              <a:rPr lang="en-US" sz="1000" i="1" dirty="0"/>
              <a:t> </a:t>
            </a:r>
            <a:r>
              <a:rPr lang="en-US" sz="1000" i="1" dirty="0" err="1"/>
              <a:t>Jassyensia</a:t>
            </a:r>
            <a:r>
              <a:rPr lang="en-US" sz="1000" dirty="0"/>
              <a:t>,  2 (26), 191–202. </a:t>
            </a:r>
          </a:p>
          <a:p>
            <a:pPr>
              <a:lnSpc>
                <a:spcPct val="120000"/>
              </a:lnSpc>
              <a:spcBef>
                <a:spcPts val="0"/>
              </a:spcBef>
            </a:pPr>
            <a:r>
              <a:rPr lang="en-GB" sz="1000" dirty="0"/>
              <a:t> George </a:t>
            </a:r>
            <a:r>
              <a:rPr lang="en-GB" sz="1000" dirty="0" err="1"/>
              <a:t>Rossolatos</a:t>
            </a:r>
            <a:r>
              <a:rPr lang="en-GB" sz="1000" dirty="0"/>
              <a:t>, G. (2018).  Post-place branding as nomadic experiencing</a:t>
            </a:r>
            <a:endParaRPr lang="en-US" sz="1000" dirty="0"/>
          </a:p>
          <a:p>
            <a:pPr>
              <a:lnSpc>
                <a:spcPct val="120000"/>
              </a:lnSpc>
              <a:spcBef>
                <a:spcPts val="0"/>
              </a:spcBef>
            </a:pPr>
            <a:r>
              <a:rPr lang="en-GB" sz="1000" dirty="0"/>
              <a:t>Place Brand Public. </a:t>
            </a:r>
            <a:r>
              <a:rPr lang="en-GB" sz="1000" i="1" dirty="0" err="1"/>
              <a:t>Dipl</a:t>
            </a:r>
            <a:r>
              <a:rPr lang="en-GB" sz="1000" dirty="0"/>
              <a:t>, 14, 285–304. </a:t>
            </a:r>
            <a:endParaRPr lang="en-US" sz="1000" dirty="0"/>
          </a:p>
          <a:p>
            <a:pPr>
              <a:lnSpc>
                <a:spcPct val="120000"/>
              </a:lnSpc>
              <a:spcBef>
                <a:spcPts val="0"/>
              </a:spcBef>
            </a:pPr>
            <a:r>
              <a:rPr lang="en-GB" sz="1000" dirty="0" err="1"/>
              <a:t>Gadinger</a:t>
            </a:r>
            <a:r>
              <a:rPr lang="en-GB" sz="1000" dirty="0"/>
              <a:t>, F., Ochoa, C. S. and  </a:t>
            </a:r>
            <a:r>
              <a:rPr lang="en-GB" sz="1000" dirty="0" err="1"/>
              <a:t>Yildiz</a:t>
            </a:r>
            <a:r>
              <a:rPr lang="en-GB" sz="1000" dirty="0"/>
              <a:t>, T. (2019</a:t>
            </a:r>
            <a:r>
              <a:rPr lang="en-GB" sz="1000" i="1" dirty="0"/>
              <a:t>).</a:t>
            </a:r>
            <a:r>
              <a:rPr lang="en-GB" sz="1000" dirty="0"/>
              <a:t> Resistance or Thuggery? Political Narratives of Urban Riots. </a:t>
            </a:r>
            <a:r>
              <a:rPr lang="en-GB" sz="1000" i="1" dirty="0"/>
              <a:t>NARRATIVE CULTURE</a:t>
            </a:r>
            <a:r>
              <a:rPr lang="en-GB" sz="1000" dirty="0"/>
              <a:t>, 6 (1), 88–111.</a:t>
            </a:r>
            <a:endParaRPr lang="en-US" sz="1000" dirty="0"/>
          </a:p>
          <a:p>
            <a:pPr>
              <a:lnSpc>
                <a:spcPct val="120000"/>
              </a:lnSpc>
              <a:spcBef>
                <a:spcPts val="0"/>
              </a:spcBef>
            </a:pPr>
            <a:r>
              <a:rPr lang="en-GB" sz="1000" b="1" dirty="0"/>
              <a:t> </a:t>
            </a:r>
            <a:r>
              <a:rPr lang="en-GB" sz="1000" dirty="0" err="1"/>
              <a:t>Deleuze</a:t>
            </a:r>
            <a:r>
              <a:rPr lang="en-GB" sz="1000" dirty="0"/>
              <a:t>, G. and F. </a:t>
            </a:r>
            <a:r>
              <a:rPr lang="en-GB" sz="1000" dirty="0" err="1"/>
              <a:t>Gauttari</a:t>
            </a:r>
            <a:r>
              <a:rPr lang="en-GB" sz="1000" dirty="0"/>
              <a:t> (1987). </a:t>
            </a:r>
            <a:r>
              <a:rPr lang="en-GB" sz="1000" i="1" dirty="0"/>
              <a:t>A Thousand Plateaus: Capitalism and Schizophrenia</a:t>
            </a:r>
            <a:r>
              <a:rPr lang="en-GB" sz="1000" dirty="0"/>
              <a:t>. Continuum. </a:t>
            </a:r>
            <a:endParaRPr lang="en-US" sz="1000" dirty="0"/>
          </a:p>
          <a:p>
            <a:pPr>
              <a:lnSpc>
                <a:spcPct val="120000"/>
              </a:lnSpc>
              <a:spcBef>
                <a:spcPts val="0"/>
              </a:spcBef>
            </a:pPr>
            <a:r>
              <a:rPr lang="en-GB" sz="1000" b="1" dirty="0"/>
              <a:t> (</a:t>
            </a:r>
            <a:r>
              <a:rPr lang="en-GB" sz="1000" dirty="0"/>
              <a:t>de) </a:t>
            </a:r>
            <a:r>
              <a:rPr lang="en-GB" sz="1000" dirty="0" err="1"/>
              <a:t>Certeau</a:t>
            </a:r>
            <a:r>
              <a:rPr lang="en-GB" sz="1000" dirty="0"/>
              <a:t>, M. (1984). </a:t>
            </a:r>
            <a:r>
              <a:rPr lang="en-GB" sz="1000" i="1" dirty="0"/>
              <a:t>The practice of everyday Life</a:t>
            </a:r>
            <a:r>
              <a:rPr lang="en-GB" sz="1000" dirty="0"/>
              <a:t>. University of California Press.</a:t>
            </a:r>
            <a:endParaRPr lang="en-US" sz="1000" dirty="0"/>
          </a:p>
          <a:p>
            <a:pPr>
              <a:lnSpc>
                <a:spcPct val="120000"/>
              </a:lnSpc>
              <a:spcBef>
                <a:spcPts val="0"/>
              </a:spcBef>
            </a:pPr>
            <a:r>
              <a:rPr lang="en-GB" sz="1000" b="1" dirty="0"/>
              <a:t> </a:t>
            </a:r>
            <a:r>
              <a:rPr lang="en-GB" sz="1000" dirty="0" err="1"/>
              <a:t>Latour</a:t>
            </a:r>
            <a:r>
              <a:rPr lang="en-GB" sz="1000" dirty="0"/>
              <a:t>, B. (1993). </a:t>
            </a:r>
            <a:r>
              <a:rPr lang="en-GB" sz="1000" i="1" dirty="0"/>
              <a:t>We have never been modern</a:t>
            </a:r>
            <a:r>
              <a:rPr lang="en-GB" sz="1000" dirty="0"/>
              <a:t>. Harvard University Press. </a:t>
            </a:r>
            <a:endParaRPr lang="en-US" sz="1000" dirty="0"/>
          </a:p>
          <a:p>
            <a:pPr>
              <a:lnSpc>
                <a:spcPct val="120000"/>
              </a:lnSpc>
              <a:spcBef>
                <a:spcPts val="0"/>
              </a:spcBef>
            </a:pPr>
            <a:r>
              <a:rPr lang="en-GB" sz="1000" dirty="0"/>
              <a:t> </a:t>
            </a:r>
            <a:r>
              <a:rPr lang="en-GB" sz="1000" dirty="0" err="1"/>
              <a:t>Brighenti</a:t>
            </a:r>
            <a:r>
              <a:rPr lang="en-GB" sz="1000" dirty="0"/>
              <a:t>, A. M. and </a:t>
            </a:r>
            <a:r>
              <a:rPr lang="en-GB" sz="1000" dirty="0" err="1"/>
              <a:t>Kärrholm</a:t>
            </a:r>
            <a:r>
              <a:rPr lang="en-GB" sz="1000" dirty="0"/>
              <a:t>, M. (2018).  Beyond </a:t>
            </a:r>
            <a:r>
              <a:rPr lang="en-GB" sz="1000" dirty="0" err="1"/>
              <a:t>rhythmanalysis</a:t>
            </a:r>
            <a:r>
              <a:rPr lang="en-GB" sz="1000" dirty="0"/>
              <a:t>: towards a </a:t>
            </a:r>
            <a:r>
              <a:rPr lang="en-GB" sz="1000" dirty="0" err="1"/>
              <a:t>territoriology</a:t>
            </a:r>
            <a:r>
              <a:rPr lang="en-GB" sz="1000" dirty="0"/>
              <a:t> of rhythms and melodies in everyday spatial activities. </a:t>
            </a:r>
            <a:r>
              <a:rPr lang="en-GB" sz="1000" i="1" dirty="0"/>
              <a:t>City </a:t>
            </a:r>
            <a:r>
              <a:rPr lang="en-GB" sz="1000" i="1" dirty="0" err="1"/>
              <a:t>Territ</a:t>
            </a:r>
            <a:r>
              <a:rPr lang="en-GB" sz="1000" i="1" dirty="0"/>
              <a:t> </a:t>
            </a:r>
            <a:r>
              <a:rPr lang="en-GB" sz="1000" i="1" dirty="0" err="1"/>
              <a:t>Archit</a:t>
            </a:r>
            <a:r>
              <a:rPr lang="en-GB" sz="1000" i="1" dirty="0"/>
              <a:t>, </a:t>
            </a:r>
            <a:r>
              <a:rPr lang="en-GB" sz="1000" dirty="0"/>
              <a:t>5(4).</a:t>
            </a:r>
            <a:endParaRPr lang="en-US" sz="1000" dirty="0"/>
          </a:p>
          <a:p>
            <a:pPr>
              <a:lnSpc>
                <a:spcPct val="120000"/>
              </a:lnSpc>
              <a:spcBef>
                <a:spcPts val="0"/>
              </a:spcBef>
            </a:pPr>
            <a:r>
              <a:rPr lang="en-GB" sz="1000" b="1" dirty="0"/>
              <a:t> </a:t>
            </a:r>
            <a:r>
              <a:rPr lang="en-GB" sz="1000" dirty="0"/>
              <a:t>Morton, T. (2013). </a:t>
            </a:r>
            <a:r>
              <a:rPr lang="en-GB" sz="1000" i="1" dirty="0" err="1"/>
              <a:t>Hyperobjects</a:t>
            </a:r>
            <a:r>
              <a:rPr lang="en-GB" sz="1000" i="1" dirty="0"/>
              <a:t>: Philosophy and Ecology after the End of the World</a:t>
            </a:r>
            <a:r>
              <a:rPr lang="en-GB" sz="1000" dirty="0"/>
              <a:t>. University of Minneapolis Pre</a:t>
            </a:r>
            <a:endParaRPr lang="en-US" sz="1000" dirty="0"/>
          </a:p>
          <a:p>
            <a:endParaRPr lang="en-US" sz="1000" dirty="0"/>
          </a:p>
        </p:txBody>
      </p:sp>
    </p:spTree>
    <p:extLst>
      <p:ext uri="{BB962C8B-B14F-4D97-AF65-F5344CB8AC3E}">
        <p14:creationId xmlns:p14="http://schemas.microsoft.com/office/powerpoint/2010/main" val="499270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Thank you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24476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137" y="734442"/>
            <a:ext cx="7409794" cy="5693866"/>
          </a:xfrm>
          <a:prstGeom prst="rect">
            <a:avLst/>
          </a:prstGeom>
          <a:noFill/>
        </p:spPr>
        <p:txBody>
          <a:bodyPr wrap="square" rtlCol="0">
            <a:spAutoFit/>
          </a:bodyPr>
          <a:lstStyle/>
          <a:p>
            <a:r>
              <a:rPr lang="en-US" sz="2800" b="1" dirty="0">
                <a:solidFill>
                  <a:srgbClr val="44DCBF"/>
                </a:solidFill>
                <a:latin typeface="Roboto Condensed"/>
              </a:rPr>
              <a:t>General interest:</a:t>
            </a:r>
          </a:p>
          <a:p>
            <a:endParaRPr lang="en-US" dirty="0">
              <a:latin typeface="Roboto Condensed"/>
            </a:endParaRPr>
          </a:p>
          <a:p>
            <a:r>
              <a:rPr lang="en-GB" dirty="0">
                <a:latin typeface="Roboto Condensed"/>
              </a:rPr>
              <a:t>The complexity which is inherent in the urban dynamics and reflected in the </a:t>
            </a:r>
            <a:r>
              <a:rPr lang="en-GB" dirty="0" err="1">
                <a:latin typeface="Roboto Condensed"/>
              </a:rPr>
              <a:t>spatio</a:t>
            </a:r>
            <a:r>
              <a:rPr lang="en-GB" dirty="0">
                <a:latin typeface="Roboto Condensed"/>
              </a:rPr>
              <a:t>-temporal reality of urban contexts</a:t>
            </a:r>
          </a:p>
          <a:p>
            <a:endParaRPr lang="en-GB" dirty="0">
              <a:latin typeface="Roboto Condensed"/>
            </a:endParaRPr>
          </a:p>
          <a:p>
            <a:endParaRPr lang="en-GB" dirty="0">
              <a:latin typeface="Roboto Condensed"/>
            </a:endParaRPr>
          </a:p>
          <a:p>
            <a:endParaRPr lang="en-GB" dirty="0">
              <a:latin typeface="Roboto Condensed"/>
            </a:endParaRPr>
          </a:p>
          <a:p>
            <a:endParaRPr lang="en-GB" dirty="0">
              <a:latin typeface="Roboto Condensed"/>
            </a:endParaRPr>
          </a:p>
          <a:p>
            <a:r>
              <a:rPr lang="en-GB" sz="2800" b="1" dirty="0">
                <a:solidFill>
                  <a:srgbClr val="92D050"/>
                </a:solidFill>
                <a:latin typeface="Roboto Condensed"/>
              </a:rPr>
              <a:t>Questions: </a:t>
            </a:r>
          </a:p>
          <a:p>
            <a:endParaRPr lang="en-GB" dirty="0">
              <a:latin typeface="Roboto Condensed"/>
            </a:endParaRPr>
          </a:p>
          <a:p>
            <a:r>
              <a:rPr lang="en-GB" dirty="0">
                <a:latin typeface="Roboto Condensed"/>
              </a:rPr>
              <a:t>How urban identities, including political ones, </a:t>
            </a:r>
          </a:p>
          <a:p>
            <a:r>
              <a:rPr lang="en-GB" dirty="0">
                <a:latin typeface="Roboto Condensed"/>
              </a:rPr>
              <a:t>can be stated where these are the agglomeration</a:t>
            </a:r>
          </a:p>
          <a:p>
            <a:r>
              <a:rPr lang="en-GB" dirty="0">
                <a:latin typeface="Roboto Condensed"/>
              </a:rPr>
              <a:t> of spatial experiences, memories, places, </a:t>
            </a:r>
          </a:p>
          <a:p>
            <a:r>
              <a:rPr lang="en-GB" dirty="0">
                <a:latin typeface="Roboto Condensed"/>
              </a:rPr>
              <a:t>spaces as well as strategies and tactics?</a:t>
            </a:r>
          </a:p>
          <a:p>
            <a:r>
              <a:rPr lang="en-GB" dirty="0">
                <a:latin typeface="Roboto Condensed"/>
              </a:rPr>
              <a:t>How these, and as they change across time </a:t>
            </a:r>
          </a:p>
          <a:p>
            <a:r>
              <a:rPr lang="en-GB" dirty="0">
                <a:latin typeface="Roboto Condensed"/>
              </a:rPr>
              <a:t>and history, can be represented, mapped and </a:t>
            </a:r>
          </a:p>
          <a:p>
            <a:r>
              <a:rPr lang="en-GB" dirty="0">
                <a:latin typeface="Roboto Condensed"/>
              </a:rPr>
              <a:t>read?                                                                                                </a:t>
            </a:r>
            <a:r>
              <a:rPr lang="en-GB" sz="1000" dirty="0">
                <a:latin typeface="Roboto Condensed"/>
              </a:rPr>
              <a:t>source: google</a:t>
            </a:r>
          </a:p>
          <a:p>
            <a:r>
              <a:rPr lang="en-GB" sz="1000" dirty="0">
                <a:latin typeface="Roboto Condensed"/>
              </a:rPr>
              <a:t>                                                                                                                                                                    Fernand </a:t>
            </a:r>
            <a:r>
              <a:rPr lang="en-GB" sz="1000" dirty="0" err="1">
                <a:latin typeface="Roboto Condensed"/>
              </a:rPr>
              <a:t>DelignyL</a:t>
            </a:r>
            <a:r>
              <a:rPr lang="en-GB" sz="1000" dirty="0">
                <a:latin typeface="Roboto Condensed"/>
              </a:rPr>
              <a:t> </a:t>
            </a:r>
            <a:r>
              <a:rPr lang="en-GB" sz="1000" dirty="0" err="1">
                <a:latin typeface="Roboto Condensed"/>
              </a:rPr>
              <a:t>Lignes</a:t>
            </a:r>
            <a:r>
              <a:rPr lang="en-GB" sz="1000" dirty="0">
                <a:latin typeface="Roboto Condensed"/>
              </a:rPr>
              <a:t> </a:t>
            </a:r>
            <a:r>
              <a:rPr lang="en-GB" sz="1000" dirty="0" err="1">
                <a:latin typeface="Roboto Condensed"/>
              </a:rPr>
              <a:t>d’ettre</a:t>
            </a:r>
            <a:endParaRPr lang="en-US" sz="1000" dirty="0">
              <a:latin typeface="Roboto Condensed"/>
            </a:endParaRPr>
          </a:p>
          <a:p>
            <a:endParaRPr lang="en-US" dirty="0">
              <a:latin typeface="Roboto Condensed"/>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484" y="2128796"/>
            <a:ext cx="2400765" cy="3152584"/>
          </a:xfrm>
          <a:prstGeom prst="rect">
            <a:avLst/>
          </a:prstGeom>
        </p:spPr>
      </p:pic>
    </p:spTree>
    <p:extLst>
      <p:ext uri="{BB962C8B-B14F-4D97-AF65-F5344CB8AC3E}">
        <p14:creationId xmlns:p14="http://schemas.microsoft.com/office/powerpoint/2010/main" val="60262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1156" y="3574703"/>
            <a:ext cx="7886700" cy="1500187"/>
          </a:xfrm>
        </p:spPr>
        <p:txBody>
          <a:bodyPr>
            <a:normAutofit/>
          </a:bodyPr>
          <a:lstStyle/>
          <a:p>
            <a:r>
              <a:rPr lang="en-GB" sz="1800" dirty="0">
                <a:latin typeface="Roboto Condensed"/>
              </a:rPr>
              <a:t>Propose: Narration can bring together all elements of such complexity. </a:t>
            </a:r>
            <a:endParaRPr lang="en-US" sz="1800" dirty="0">
              <a:latin typeface="Roboto Condensed"/>
            </a:endParaRPr>
          </a:p>
        </p:txBody>
      </p:sp>
    </p:spTree>
    <p:extLst>
      <p:ext uri="{BB962C8B-B14F-4D97-AF65-F5344CB8AC3E}">
        <p14:creationId xmlns:p14="http://schemas.microsoft.com/office/powerpoint/2010/main" val="2195573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656" y="2167849"/>
            <a:ext cx="7886700" cy="1839952"/>
          </a:xfrm>
        </p:spPr>
        <p:txBody>
          <a:bodyPr>
            <a:normAutofit fontScale="90000"/>
          </a:bodyPr>
          <a:lstStyle/>
          <a:p>
            <a:r>
              <a:rPr lang="en-GB" sz="3100" b="1" dirty="0">
                <a:solidFill>
                  <a:srgbClr val="92D050"/>
                </a:solidFill>
                <a:latin typeface="Roboto Condensed"/>
              </a:rPr>
              <a:t>Aim</a:t>
            </a:r>
            <a:br>
              <a:rPr lang="en-GB" sz="2800" b="1" dirty="0">
                <a:solidFill>
                  <a:srgbClr val="92D050"/>
                </a:solidFill>
                <a:latin typeface="Roboto Condensed"/>
              </a:rPr>
            </a:br>
            <a:br>
              <a:rPr lang="en-GB" sz="2800" b="1" dirty="0">
                <a:solidFill>
                  <a:srgbClr val="92D050"/>
                </a:solidFill>
                <a:latin typeface="Roboto Condensed"/>
              </a:rPr>
            </a:br>
            <a:br>
              <a:rPr lang="en-GB" sz="2800" b="1" dirty="0">
                <a:solidFill>
                  <a:srgbClr val="92D050"/>
                </a:solidFill>
                <a:latin typeface="Roboto Condensed"/>
              </a:rPr>
            </a:br>
            <a:br>
              <a:rPr lang="en-GB" sz="2800" b="1" dirty="0">
                <a:solidFill>
                  <a:srgbClr val="92D050"/>
                </a:solidFill>
                <a:latin typeface="Roboto Condensed"/>
              </a:rPr>
            </a:br>
            <a:br>
              <a:rPr lang="en-GB" sz="2800" b="1" dirty="0">
                <a:solidFill>
                  <a:srgbClr val="92D050"/>
                </a:solidFill>
                <a:latin typeface="Roboto Condensed"/>
              </a:rPr>
            </a:br>
            <a:br>
              <a:rPr lang="en-GB" sz="1800" b="1" dirty="0">
                <a:latin typeface="Roboto Condensed"/>
              </a:rPr>
            </a:br>
            <a:r>
              <a:rPr lang="en-GB" sz="2000" b="1" dirty="0">
                <a:latin typeface="Roboto Condensed"/>
              </a:rPr>
              <a:t>conceptualizing a diagrammatic mapping which might illustrate the “dynamic complexity” of narrations that tell stories about changes in political identities </a:t>
            </a:r>
            <a:br>
              <a:rPr lang="en-GB" sz="1800" dirty="0">
                <a:latin typeface="Roboto Condensed"/>
              </a:rPr>
            </a:br>
            <a:endParaRPr lang="en-US" sz="1800" dirty="0">
              <a:latin typeface="Roboto Condensed"/>
            </a:endParaRPr>
          </a:p>
        </p:txBody>
      </p:sp>
    </p:spTree>
    <p:extLst>
      <p:ext uri="{BB962C8B-B14F-4D97-AF65-F5344CB8AC3E}">
        <p14:creationId xmlns:p14="http://schemas.microsoft.com/office/powerpoint/2010/main" val="215834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811" y="814039"/>
            <a:ext cx="7886700" cy="391920"/>
          </a:xfrm>
        </p:spPr>
        <p:txBody>
          <a:bodyPr>
            <a:noAutofit/>
          </a:bodyPr>
          <a:lstStyle/>
          <a:p>
            <a:r>
              <a:rPr lang="en-US" sz="2800" b="1" dirty="0">
                <a:solidFill>
                  <a:srgbClr val="92D050"/>
                </a:solidFill>
              </a:rPr>
              <a:t>hypothesis: </a:t>
            </a:r>
          </a:p>
        </p:txBody>
      </p:sp>
      <p:sp>
        <p:nvSpPr>
          <p:cNvPr id="3" name="Text Placeholder 2"/>
          <p:cNvSpPr>
            <a:spLocks noGrp="1"/>
          </p:cNvSpPr>
          <p:nvPr>
            <p:ph type="body" idx="1"/>
          </p:nvPr>
        </p:nvSpPr>
        <p:spPr>
          <a:xfrm>
            <a:off x="373811" y="1652008"/>
            <a:ext cx="7886700" cy="1500187"/>
          </a:xfrm>
        </p:spPr>
        <p:txBody>
          <a:bodyPr>
            <a:normAutofit/>
          </a:bodyPr>
          <a:lstStyle/>
          <a:p>
            <a:r>
              <a:rPr lang="en-GB" sz="1800" b="1" dirty="0">
                <a:latin typeface="Roboto Condensed"/>
              </a:rPr>
              <a:t>a cyclic, precisely a spiralling cyclic form, can diagrammatically map the territories across the variant space and time aspects of urban political identities and narrations. The spiral, in this sense, can reflect the political narration’s space and time qualities such as fragmentation, continuity and rhythm</a:t>
            </a:r>
          </a:p>
          <a:p>
            <a:endParaRPr lang="en-GB" sz="1600" b="1" dirty="0">
              <a:latin typeface="Roboto Condensed"/>
            </a:endParaRPr>
          </a:p>
          <a:p>
            <a:endParaRPr lang="en-US" sz="1600" b="1" dirty="0">
              <a:latin typeface="Roboto Condensed"/>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0717" y="3152195"/>
            <a:ext cx="3116456" cy="3116456"/>
          </a:xfrm>
          <a:prstGeom prst="rect">
            <a:avLst/>
          </a:prstGeom>
        </p:spPr>
      </p:pic>
      <p:sp>
        <p:nvSpPr>
          <p:cNvPr id="6" name="Rectangle 5"/>
          <p:cNvSpPr/>
          <p:nvPr/>
        </p:nvSpPr>
        <p:spPr>
          <a:xfrm>
            <a:off x="3831150" y="6280025"/>
            <a:ext cx="1016625" cy="246221"/>
          </a:xfrm>
          <a:prstGeom prst="rect">
            <a:avLst/>
          </a:prstGeom>
        </p:spPr>
        <p:txBody>
          <a:bodyPr wrap="none">
            <a:spAutoFit/>
          </a:bodyPr>
          <a:lstStyle/>
          <a:p>
            <a:r>
              <a:rPr lang="en-GB" sz="1000" dirty="0">
                <a:latin typeface="Roboto Condensed"/>
              </a:rPr>
              <a:t>source: google</a:t>
            </a:r>
          </a:p>
        </p:txBody>
      </p:sp>
    </p:spTree>
    <p:extLst>
      <p:ext uri="{BB962C8B-B14F-4D97-AF65-F5344CB8AC3E}">
        <p14:creationId xmlns:p14="http://schemas.microsoft.com/office/powerpoint/2010/main" val="3855952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623888" y="837969"/>
            <a:ext cx="7886700" cy="1500187"/>
          </a:xfrm>
        </p:spPr>
        <p:txBody>
          <a:bodyPr>
            <a:normAutofit fontScale="62500" lnSpcReduction="20000"/>
          </a:bodyPr>
          <a:lstStyle/>
          <a:p>
            <a:r>
              <a:rPr lang="en-US" sz="3600" b="1" dirty="0">
                <a:solidFill>
                  <a:srgbClr val="92D050"/>
                </a:solidFill>
                <a:latin typeface="Roboto Condensed"/>
              </a:rPr>
              <a:t>Case study</a:t>
            </a:r>
            <a:r>
              <a:rPr lang="en-US" sz="2800" dirty="0">
                <a:latin typeface="Roboto Condensed"/>
              </a:rPr>
              <a:t>:</a:t>
            </a:r>
          </a:p>
          <a:p>
            <a:endParaRPr lang="en-US" sz="2800" dirty="0">
              <a:latin typeface="Roboto Condensed"/>
            </a:endParaRPr>
          </a:p>
          <a:p>
            <a:endParaRPr lang="en-US" sz="2800" dirty="0">
              <a:latin typeface="Roboto Condensed"/>
            </a:endParaRPr>
          </a:p>
          <a:p>
            <a:r>
              <a:rPr lang="en-GB" sz="2600" dirty="0">
                <a:latin typeface="Roboto Condensed"/>
              </a:rPr>
              <a:t>Abdel Halim </a:t>
            </a:r>
            <a:r>
              <a:rPr lang="en-GB" sz="2600" dirty="0" err="1">
                <a:latin typeface="Roboto Condensed"/>
              </a:rPr>
              <a:t>Karami</a:t>
            </a:r>
            <a:r>
              <a:rPr lang="en-GB" sz="2600" dirty="0">
                <a:latin typeface="Roboto Condensed"/>
              </a:rPr>
              <a:t> square, Tripoli, Lebanon, inspecting the political activities between the square’s centre and surrounding spaces and constructions. </a:t>
            </a:r>
          </a:p>
          <a:p>
            <a:endParaRPr lang="en-GB" sz="2600" dirty="0">
              <a:latin typeface="Roboto Condensed"/>
            </a:endParaRPr>
          </a:p>
          <a:p>
            <a:endParaRPr lang="en-US" sz="2600" dirty="0">
              <a:latin typeface="Roboto Condensed"/>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1098" t="21845" r="13573" b="10379"/>
          <a:stretch/>
        </p:blipFill>
        <p:spPr>
          <a:xfrm>
            <a:off x="623888" y="3136107"/>
            <a:ext cx="1926771" cy="2079171"/>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4167" t="7883" r="12857" b="11694"/>
          <a:stretch/>
        </p:blipFill>
        <p:spPr>
          <a:xfrm>
            <a:off x="3129525" y="3038135"/>
            <a:ext cx="2150047" cy="226320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3495" t="46349" r="42859" b="46667"/>
          <a:stretch/>
        </p:blipFill>
        <p:spPr>
          <a:xfrm>
            <a:off x="5490174" y="3429420"/>
            <a:ext cx="3490540" cy="1785858"/>
          </a:xfrm>
          <a:prstGeom prst="rect">
            <a:avLst/>
          </a:prstGeom>
        </p:spPr>
      </p:pic>
      <p:sp>
        <p:nvSpPr>
          <p:cNvPr id="8" name="Oval 7"/>
          <p:cNvSpPr/>
          <p:nvPr/>
        </p:nvSpPr>
        <p:spPr>
          <a:xfrm>
            <a:off x="725260" y="3255339"/>
            <a:ext cx="914400" cy="914400"/>
          </a:xfrm>
          <a:prstGeom prst="ellipse">
            <a:avLst/>
          </a:prstGeom>
          <a:solidFill>
            <a:schemeClr val="accent1">
              <a:alpha val="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317546" y="3865149"/>
            <a:ext cx="914400" cy="914400"/>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78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1586" y="853806"/>
            <a:ext cx="7886700" cy="1500187"/>
          </a:xfrm>
        </p:spPr>
        <p:txBody>
          <a:bodyPr>
            <a:normAutofit fontScale="25000" lnSpcReduction="20000"/>
          </a:bodyPr>
          <a:lstStyle/>
          <a:p>
            <a:r>
              <a:rPr lang="en-US" sz="11200" dirty="0">
                <a:latin typeface="Roboto Condensed"/>
              </a:rPr>
              <a:t>Methodology: </a:t>
            </a:r>
          </a:p>
          <a:p>
            <a:endParaRPr lang="en-US" sz="11200" dirty="0">
              <a:latin typeface="Roboto Condensed"/>
            </a:endParaRPr>
          </a:p>
          <a:p>
            <a:endParaRPr lang="en-US" sz="11200" dirty="0">
              <a:latin typeface="Roboto Condensed"/>
            </a:endParaRPr>
          </a:p>
          <a:p>
            <a:r>
              <a:rPr lang="en-US" sz="7200" dirty="0">
                <a:latin typeface="Roboto Condensed"/>
              </a:rPr>
              <a:t>Review literature (theoretical frame)</a:t>
            </a:r>
          </a:p>
          <a:p>
            <a:r>
              <a:rPr lang="en-US" sz="7200" dirty="0">
                <a:latin typeface="Roboto Condensed"/>
              </a:rPr>
              <a:t>Inspect urban intervention </a:t>
            </a:r>
          </a:p>
          <a:p>
            <a:r>
              <a:rPr lang="en-US" sz="7200" dirty="0">
                <a:latin typeface="Roboto Condensed"/>
              </a:rPr>
              <a:t>Map (using drawing tools) findings</a:t>
            </a:r>
          </a:p>
          <a:p>
            <a:r>
              <a:rPr lang="en-US" sz="7200" dirty="0">
                <a:latin typeface="Roboto Condensed"/>
              </a:rPr>
              <a:t>Propose possible analysis </a:t>
            </a:r>
          </a:p>
        </p:txBody>
      </p:sp>
    </p:spTree>
    <p:extLst>
      <p:ext uri="{BB962C8B-B14F-4D97-AF65-F5344CB8AC3E}">
        <p14:creationId xmlns:p14="http://schemas.microsoft.com/office/powerpoint/2010/main" val="608078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830" y="234177"/>
            <a:ext cx="7886700" cy="851338"/>
          </a:xfrm>
        </p:spPr>
        <p:txBody>
          <a:bodyPr>
            <a:normAutofit/>
          </a:bodyPr>
          <a:lstStyle/>
          <a:p>
            <a:r>
              <a:rPr lang="en-US" sz="2800" dirty="0" err="1">
                <a:solidFill>
                  <a:srgbClr val="92D050"/>
                </a:solidFill>
              </a:rPr>
              <a:t>Karami</a:t>
            </a:r>
            <a:r>
              <a:rPr lang="en-US" sz="2800" dirty="0">
                <a:solidFill>
                  <a:srgbClr val="92D050"/>
                </a:solidFill>
              </a:rPr>
              <a:t> Square: political events: </a:t>
            </a:r>
          </a:p>
        </p:txBody>
      </p:sp>
      <p:sp>
        <p:nvSpPr>
          <p:cNvPr id="3" name="Text Placeholder 2"/>
          <p:cNvSpPr>
            <a:spLocks noGrp="1"/>
          </p:cNvSpPr>
          <p:nvPr>
            <p:ph type="body" idx="1"/>
          </p:nvPr>
        </p:nvSpPr>
        <p:spPr>
          <a:xfrm>
            <a:off x="697461" y="1257685"/>
            <a:ext cx="7886700" cy="4365349"/>
          </a:xfrm>
        </p:spPr>
        <p:txBody>
          <a:bodyPr>
            <a:normAutofit fontScale="92500" lnSpcReduction="10000"/>
          </a:bodyPr>
          <a:lstStyle/>
          <a:p>
            <a:endParaRPr lang="en-GB" dirty="0">
              <a:latin typeface="Roboto Condensed"/>
            </a:endParaRPr>
          </a:p>
          <a:p>
            <a:endParaRPr lang="en-GB" dirty="0">
              <a:latin typeface="Roboto Condensed"/>
            </a:endParaRPr>
          </a:p>
          <a:p>
            <a:endParaRPr lang="en-GB" dirty="0">
              <a:latin typeface="Roboto Condensed"/>
            </a:endParaRPr>
          </a:p>
          <a:p>
            <a:endParaRPr lang="en-GB" dirty="0">
              <a:latin typeface="Roboto Condensed"/>
            </a:endParaRPr>
          </a:p>
          <a:p>
            <a:endParaRPr lang="en-GB" dirty="0">
              <a:latin typeface="Roboto Condensed"/>
            </a:endParaRPr>
          </a:p>
          <a:p>
            <a:endParaRPr lang="en-GB" dirty="0">
              <a:latin typeface="Roboto Condensed"/>
            </a:endParaRPr>
          </a:p>
          <a:p>
            <a:endParaRPr lang="en-GB" dirty="0">
              <a:latin typeface="Roboto Condensed"/>
            </a:endParaRPr>
          </a:p>
          <a:p>
            <a:endParaRPr lang="en-GB" dirty="0">
              <a:latin typeface="Roboto Condensed"/>
            </a:endParaRPr>
          </a:p>
          <a:p>
            <a:endParaRPr lang="en-GB" dirty="0">
              <a:latin typeface="Roboto Condensed"/>
            </a:endParaRPr>
          </a:p>
          <a:p>
            <a:r>
              <a:rPr lang="en-GB" sz="1300" dirty="0">
                <a:latin typeface="Roboto Condensed"/>
              </a:rPr>
              <a:t>  before 1976                                           after 1976                                           recent political protests                            </a:t>
            </a:r>
          </a:p>
          <a:p>
            <a:r>
              <a:rPr lang="en-GB" dirty="0">
                <a:latin typeface="Roboto Condensed"/>
              </a:rPr>
              <a:t>                                                                                       </a:t>
            </a:r>
            <a:r>
              <a:rPr lang="en-GB" sz="1100" dirty="0">
                <a:latin typeface="Roboto Condensed"/>
              </a:rPr>
              <a:t>source: google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461" y="1828800"/>
            <a:ext cx="1987147" cy="29439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453" y="1887344"/>
            <a:ext cx="1620621" cy="288537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297" y="2359387"/>
            <a:ext cx="3345864" cy="2161943"/>
          </a:xfrm>
          <a:prstGeom prst="rect">
            <a:avLst/>
          </a:prstGeom>
        </p:spPr>
      </p:pic>
    </p:spTree>
    <p:extLst>
      <p:ext uri="{BB962C8B-B14F-4D97-AF65-F5344CB8AC3E}">
        <p14:creationId xmlns:p14="http://schemas.microsoft.com/office/powerpoint/2010/main" val="27214976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TotalTime>
  <Words>1184</Words>
  <Application>Microsoft Macintosh PowerPoint</Application>
  <PresentationFormat>On-screen Show (4:3)</PresentationFormat>
  <Paragraphs>87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Roboto Condensed</vt:lpstr>
      <vt:lpstr>Roboto Condensed Light</vt:lpstr>
      <vt:lpstr>Office Theme</vt:lpstr>
      <vt:lpstr>PowerPoint Presentation</vt:lpstr>
      <vt:lpstr>PowerPoint Presentation</vt:lpstr>
      <vt:lpstr>PowerPoint Presentation</vt:lpstr>
      <vt:lpstr>PowerPoint Presentation</vt:lpstr>
      <vt:lpstr>Aim      conceptualizing a diagrammatic mapping which might illustrate the “dynamic complexity” of narrations that tell stories about changes in political identities  </vt:lpstr>
      <vt:lpstr>hypothesis: </vt:lpstr>
      <vt:lpstr>PowerPoint Presentation</vt:lpstr>
      <vt:lpstr>PowerPoint Presentation</vt:lpstr>
      <vt:lpstr>Karami Square: political events: </vt:lpstr>
      <vt:lpstr>PowerPoint Presentation</vt:lpstr>
      <vt:lpstr>Theoretical propositions to read the changing political identity of the area (center periphery relation) </vt:lpstr>
      <vt:lpstr>Theoretical propositions to read the changing political identity of the area (center periphery relation) </vt:lpstr>
      <vt:lpstr>Theoretical propositions to read the changing political identity of the area (center periphery relation)</vt:lpstr>
      <vt:lpstr>PowerPoint Presentation</vt:lpstr>
      <vt:lpstr>Mapping attempts: </vt:lpstr>
      <vt:lpstr>PowerPoint Presentation</vt:lpstr>
      <vt:lpstr>PowerPoint Presentation</vt:lpstr>
      <vt:lpstr>Conclusion </vt:lpstr>
      <vt:lpstr> </vt:lpstr>
      <vt:lpstr>References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MB_722</dc:creator>
  <cp:lastModifiedBy>NOUR A. BAROUD</cp:lastModifiedBy>
  <cp:revision>49</cp:revision>
  <dcterms:created xsi:type="dcterms:W3CDTF">2020-09-02T08:53:04Z</dcterms:created>
  <dcterms:modified xsi:type="dcterms:W3CDTF">2020-09-10T14:32:48Z</dcterms:modified>
</cp:coreProperties>
</file>