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56" r:id="rId2"/>
    <p:sldId id="258" r:id="rId3"/>
    <p:sldId id="259" r:id="rId4"/>
    <p:sldId id="260" r:id="rId5"/>
    <p:sldId id="299" r:id="rId6"/>
    <p:sldId id="300" r:id="rId7"/>
    <p:sldId id="275" r:id="rId8"/>
    <p:sldId id="276" r:id="rId9"/>
    <p:sldId id="277" r:id="rId10"/>
    <p:sldId id="278" r:id="rId11"/>
    <p:sldId id="280" r:id="rId12"/>
    <p:sldId id="281" r:id="rId13"/>
    <p:sldId id="282" r:id="rId14"/>
    <p:sldId id="286" r:id="rId15"/>
    <p:sldId id="287" r:id="rId16"/>
    <p:sldId id="288" r:id="rId17"/>
    <p:sldId id="289" r:id="rId18"/>
    <p:sldId id="290" r:id="rId19"/>
    <p:sldId id="262" r:id="rId20"/>
    <p:sldId id="265" r:id="rId21"/>
    <p:sldId id="291" r:id="rId22"/>
    <p:sldId id="292" r:id="rId23"/>
    <p:sldId id="272" r:id="rId24"/>
    <p:sldId id="293" r:id="rId25"/>
    <p:sldId id="294" r:id="rId26"/>
    <p:sldId id="295" r:id="rId27"/>
    <p:sldId id="296" r:id="rId28"/>
    <p:sldId id="297" r:id="rId29"/>
    <p:sldId id="298"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8" d="100"/>
          <a:sy n="78" d="100"/>
        </p:scale>
        <p:origin x="13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E0809A16-3281-454E-BE8E-175742AED4B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Date Placeholder 2">
            <a:extLst>
              <a:ext uri="{FF2B5EF4-FFF2-40B4-BE49-F238E27FC236}">
                <a16:creationId xmlns="" xmlns:a16="http://schemas.microsoft.com/office/drawing/2014/main" id="{EBDAE73E-17A3-4CB1-A170-67B08E9D9C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5B263E-1557-4E2B-B7C6-2BA0F94DF31B}" type="datetimeFigureOut">
              <a:rPr lang="sl-SI" smtClean="0"/>
              <a:t>9. 09. 2020</a:t>
            </a:fld>
            <a:endParaRPr lang="sl-SI"/>
          </a:p>
        </p:txBody>
      </p:sp>
      <p:sp>
        <p:nvSpPr>
          <p:cNvPr id="4" name="Footer Placeholder 3">
            <a:extLst>
              <a:ext uri="{FF2B5EF4-FFF2-40B4-BE49-F238E27FC236}">
                <a16:creationId xmlns="" xmlns:a16="http://schemas.microsoft.com/office/drawing/2014/main" id="{3B3BF9F6-30A8-4442-BCB5-8C1D6B5896D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5" name="Slide Number Placeholder 4">
            <a:extLst>
              <a:ext uri="{FF2B5EF4-FFF2-40B4-BE49-F238E27FC236}">
                <a16:creationId xmlns="" xmlns:a16="http://schemas.microsoft.com/office/drawing/2014/main" id="{7DC7BE12-AA5F-4A2E-AEFF-05C8B05D23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340FBA-F9EF-4135-BC5F-28B9389D9847}" type="slidenum">
              <a:rPr lang="sl-SI" smtClean="0"/>
              <a:t>‹#›</a:t>
            </a:fld>
            <a:endParaRPr lang="sl-SI"/>
          </a:p>
        </p:txBody>
      </p:sp>
    </p:spTree>
    <p:extLst>
      <p:ext uri="{BB962C8B-B14F-4D97-AF65-F5344CB8AC3E}">
        <p14:creationId xmlns:p14="http://schemas.microsoft.com/office/powerpoint/2010/main" val="2581943216"/>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7C486-A3B1-493F-B702-A7B1FFD50ADB}" type="datetimeFigureOut">
              <a:rPr lang="sl-SI" smtClean="0"/>
              <a:t>9. 09. 2020</a:t>
            </a:fld>
            <a:endParaRPr lang="sl-SI"/>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F4B2BF-5248-4A9B-930F-33F1AF08C54F}" type="slidenum">
              <a:rPr lang="sl-SI" smtClean="0"/>
              <a:t>‹#›</a:t>
            </a:fld>
            <a:endParaRPr lang="sl-SI"/>
          </a:p>
        </p:txBody>
      </p:sp>
    </p:spTree>
    <p:extLst>
      <p:ext uri="{BB962C8B-B14F-4D97-AF65-F5344CB8AC3E}">
        <p14:creationId xmlns:p14="http://schemas.microsoft.com/office/powerpoint/2010/main" val="3908237376"/>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21">
            <a:extLst>
              <a:ext uri="{FF2B5EF4-FFF2-40B4-BE49-F238E27FC236}">
                <a16:creationId xmlns="" xmlns:a16="http://schemas.microsoft.com/office/drawing/2014/main" id="{6090327E-4B8A-48D8-9DF3-7A0DCDC0C0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3968"/>
          </a:xfrm>
          <a:prstGeom prst="rect">
            <a:avLst/>
          </a:prstGeom>
        </p:spPr>
      </p:pic>
      <p:pic>
        <p:nvPicPr>
          <p:cNvPr id="3" name="Picture 15">
            <a:extLst>
              <a:ext uri="{FF2B5EF4-FFF2-40B4-BE49-F238E27FC236}">
                <a16:creationId xmlns="" xmlns:a16="http://schemas.microsoft.com/office/drawing/2014/main" id="{23C72075-87BD-4360-B94C-A7E7CB5B255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525"/>
          <a:stretch/>
        </p:blipFill>
        <p:spPr>
          <a:xfrm>
            <a:off x="0" y="423322"/>
            <a:ext cx="4905479" cy="2909777"/>
          </a:xfrm>
          <a:prstGeom prst="rect">
            <a:avLst/>
          </a:prstGeom>
        </p:spPr>
      </p:pic>
    </p:spTree>
    <p:extLst>
      <p:ext uri="{BB962C8B-B14F-4D97-AF65-F5344CB8AC3E}">
        <p14:creationId xmlns:p14="http://schemas.microsoft.com/office/powerpoint/2010/main" val="890557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CF2388-5F5B-479C-BBB7-51E9A517EFBE}" type="datetimeFigureOut">
              <a:rPr lang="sl-SI" smtClean="0"/>
              <a:t>9. 09. 2020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5644E36-88B7-469F-90DE-3016E2CBE28C}" type="slidenum">
              <a:rPr lang="sl-SI" smtClean="0"/>
              <a:t>‹#›</a:t>
            </a:fld>
            <a:endParaRPr lang="sl-SI"/>
          </a:p>
        </p:txBody>
      </p:sp>
    </p:spTree>
    <p:extLst>
      <p:ext uri="{BB962C8B-B14F-4D97-AF65-F5344CB8AC3E}">
        <p14:creationId xmlns:p14="http://schemas.microsoft.com/office/powerpoint/2010/main" val="97016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CF2388-5F5B-479C-BBB7-51E9A517EFBE}" type="datetimeFigureOut">
              <a:rPr lang="sl-SI" smtClean="0"/>
              <a:t>9. 09. 2020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5644E36-88B7-469F-90DE-3016E2CBE28C}" type="slidenum">
              <a:rPr lang="sl-SI" smtClean="0"/>
              <a:t>‹#›</a:t>
            </a:fld>
            <a:endParaRPr lang="sl-SI"/>
          </a:p>
        </p:txBody>
      </p:sp>
    </p:spTree>
    <p:extLst>
      <p:ext uri="{BB962C8B-B14F-4D97-AF65-F5344CB8AC3E}">
        <p14:creationId xmlns:p14="http://schemas.microsoft.com/office/powerpoint/2010/main" val="557630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CF2388-5F5B-479C-BBB7-51E9A517EFBE}" type="datetimeFigureOut">
              <a:rPr lang="sl-SI" smtClean="0"/>
              <a:t>9. 09. 2020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5644E36-88B7-469F-90DE-3016E2CBE28C}" type="slidenum">
              <a:rPr lang="sl-SI" smtClean="0"/>
              <a:t>‹#›</a:t>
            </a:fld>
            <a:endParaRPr lang="sl-SI"/>
          </a:p>
        </p:txBody>
      </p:sp>
    </p:spTree>
    <p:extLst>
      <p:ext uri="{BB962C8B-B14F-4D97-AF65-F5344CB8AC3E}">
        <p14:creationId xmlns:p14="http://schemas.microsoft.com/office/powerpoint/2010/main" val="981577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CF2388-5F5B-479C-BBB7-51E9A517EFBE}" type="datetimeFigureOut">
              <a:rPr lang="sl-SI" smtClean="0"/>
              <a:t>9. 09. 2020</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F5644E36-88B7-469F-90DE-3016E2CBE28C}" type="slidenum">
              <a:rPr lang="sl-SI" smtClean="0"/>
              <a:t>‹#›</a:t>
            </a:fld>
            <a:endParaRPr lang="sl-SI"/>
          </a:p>
        </p:txBody>
      </p:sp>
      <p:pic>
        <p:nvPicPr>
          <p:cNvPr id="7" name="Picture 10">
            <a:extLst>
              <a:ext uri="{FF2B5EF4-FFF2-40B4-BE49-F238E27FC236}">
                <a16:creationId xmlns="" xmlns:a16="http://schemas.microsoft.com/office/drawing/2014/main" id="{C5730587-3ED1-42B9-BAFA-5A2EB5A5B4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268" r="7378"/>
          <a:stretch/>
        </p:blipFill>
        <p:spPr>
          <a:xfrm>
            <a:off x="6868909" y="0"/>
            <a:ext cx="2275091" cy="1130151"/>
          </a:xfrm>
          <a:prstGeom prst="rect">
            <a:avLst/>
          </a:prstGeom>
        </p:spPr>
      </p:pic>
    </p:spTree>
    <p:extLst>
      <p:ext uri="{BB962C8B-B14F-4D97-AF65-F5344CB8AC3E}">
        <p14:creationId xmlns:p14="http://schemas.microsoft.com/office/powerpoint/2010/main" val="1573742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CF2388-5F5B-479C-BBB7-51E9A517EFBE}" type="datetimeFigureOut">
              <a:rPr lang="sl-SI" smtClean="0"/>
              <a:t>9. 09. 2020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F5644E36-88B7-469F-90DE-3016E2CBE28C}" type="slidenum">
              <a:rPr lang="sl-SI" smtClean="0"/>
              <a:t>‹#›</a:t>
            </a:fld>
            <a:endParaRPr lang="sl-SI"/>
          </a:p>
        </p:txBody>
      </p:sp>
    </p:spTree>
    <p:extLst>
      <p:ext uri="{BB962C8B-B14F-4D97-AF65-F5344CB8AC3E}">
        <p14:creationId xmlns:p14="http://schemas.microsoft.com/office/powerpoint/2010/main" val="1177304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CF2388-5F5B-479C-BBB7-51E9A517EFBE}" type="datetimeFigureOut">
              <a:rPr lang="sl-SI" smtClean="0"/>
              <a:t>9. 09. 2020</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F5644E36-88B7-469F-90DE-3016E2CBE28C}" type="slidenum">
              <a:rPr lang="sl-SI" smtClean="0"/>
              <a:t>‹#›</a:t>
            </a:fld>
            <a:endParaRPr lang="sl-SI"/>
          </a:p>
        </p:txBody>
      </p:sp>
    </p:spTree>
    <p:extLst>
      <p:ext uri="{BB962C8B-B14F-4D97-AF65-F5344CB8AC3E}">
        <p14:creationId xmlns:p14="http://schemas.microsoft.com/office/powerpoint/2010/main" val="206821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CF2388-5F5B-479C-BBB7-51E9A517EFBE}" type="datetimeFigureOut">
              <a:rPr lang="sl-SI" smtClean="0"/>
              <a:t>9. 09. 2020</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F5644E36-88B7-469F-90DE-3016E2CBE28C}" type="slidenum">
              <a:rPr lang="sl-SI" smtClean="0"/>
              <a:t>‹#›</a:t>
            </a:fld>
            <a:endParaRPr lang="sl-SI"/>
          </a:p>
        </p:txBody>
      </p:sp>
    </p:spTree>
    <p:extLst>
      <p:ext uri="{BB962C8B-B14F-4D97-AF65-F5344CB8AC3E}">
        <p14:creationId xmlns:p14="http://schemas.microsoft.com/office/powerpoint/2010/main" val="3611602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CF2388-5F5B-479C-BBB7-51E9A517EFBE}" type="datetimeFigureOut">
              <a:rPr lang="sl-SI" smtClean="0"/>
              <a:t>9. 09. 2020</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F5644E36-88B7-469F-90DE-3016E2CBE28C}" type="slidenum">
              <a:rPr lang="sl-SI" smtClean="0"/>
              <a:t>‹#›</a:t>
            </a:fld>
            <a:endParaRPr lang="sl-SI"/>
          </a:p>
        </p:txBody>
      </p:sp>
    </p:spTree>
    <p:extLst>
      <p:ext uri="{BB962C8B-B14F-4D97-AF65-F5344CB8AC3E}">
        <p14:creationId xmlns:p14="http://schemas.microsoft.com/office/powerpoint/2010/main" val="2912937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CF2388-5F5B-479C-BBB7-51E9A517EFBE}" type="datetimeFigureOut">
              <a:rPr lang="sl-SI" smtClean="0"/>
              <a:t>9. 09. 2020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F5644E36-88B7-469F-90DE-3016E2CBE28C}" type="slidenum">
              <a:rPr lang="sl-SI" smtClean="0"/>
              <a:t>‹#›</a:t>
            </a:fld>
            <a:endParaRPr lang="sl-SI"/>
          </a:p>
        </p:txBody>
      </p:sp>
    </p:spTree>
    <p:extLst>
      <p:ext uri="{BB962C8B-B14F-4D97-AF65-F5344CB8AC3E}">
        <p14:creationId xmlns:p14="http://schemas.microsoft.com/office/powerpoint/2010/main" val="243067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CF2388-5F5B-479C-BBB7-51E9A517EFBE}" type="datetimeFigureOut">
              <a:rPr lang="sl-SI" smtClean="0"/>
              <a:t>9. 09. 2020</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F5644E36-88B7-469F-90DE-3016E2CBE28C}" type="slidenum">
              <a:rPr lang="sl-SI" smtClean="0"/>
              <a:t>‹#›</a:t>
            </a:fld>
            <a:endParaRPr lang="sl-SI"/>
          </a:p>
        </p:txBody>
      </p:sp>
    </p:spTree>
    <p:extLst>
      <p:ext uri="{BB962C8B-B14F-4D97-AF65-F5344CB8AC3E}">
        <p14:creationId xmlns:p14="http://schemas.microsoft.com/office/powerpoint/2010/main" val="3693059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CF2388-5F5B-479C-BBB7-51E9A517EFBE}" type="datetimeFigureOut">
              <a:rPr lang="sl-SI" smtClean="0"/>
              <a:t>9. 09. 2020</a:t>
            </a:fld>
            <a:endParaRPr lang="sl-SI"/>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644E36-88B7-469F-90DE-3016E2CBE28C}" type="slidenum">
              <a:rPr lang="sl-SI" smtClean="0"/>
              <a:t>‹#›</a:t>
            </a:fld>
            <a:endParaRPr lang="sl-SI"/>
          </a:p>
        </p:txBody>
      </p:sp>
    </p:spTree>
    <p:extLst>
      <p:ext uri="{BB962C8B-B14F-4D97-AF65-F5344CB8AC3E}">
        <p14:creationId xmlns:p14="http://schemas.microsoft.com/office/powerpoint/2010/main" val="2888383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economist.com/leaders/2020/05/14/has-covid-19-killed-globalisation" TargetMode="External"/><Relationship Id="rId2" Type="http://schemas.openxmlformats.org/officeDocument/2006/relationships/hyperlink" Target="https://zdk.ba/press/item/2965-trgovina-turizam-i-ugostiteljstvo"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8291A88A-5863-4E55-8864-22BB81AAA5C8}"/>
              </a:ext>
            </a:extLst>
          </p:cNvPr>
          <p:cNvSpPr txBox="1"/>
          <p:nvPr/>
        </p:nvSpPr>
        <p:spPr>
          <a:xfrm>
            <a:off x="1372183" y="2773221"/>
            <a:ext cx="7771817" cy="769441"/>
          </a:xfrm>
          <a:prstGeom prst="rect">
            <a:avLst/>
          </a:prstGeom>
          <a:noFill/>
        </p:spPr>
        <p:txBody>
          <a:bodyPr wrap="square" rtlCol="0">
            <a:spAutoFit/>
          </a:bodyPr>
          <a:lstStyle/>
          <a:p>
            <a:r>
              <a:rPr lang="en-US" sz="2200" dirty="0">
                <a:latin typeface="Roboto Condensed Light" panose="02000000000000000000" pitchFamily="2" charset="0"/>
                <a:ea typeface="Roboto Condensed Light" panose="02000000000000000000" pitchFamily="2" charset="0"/>
              </a:rPr>
              <a:t>STREETS FOR 2030</a:t>
            </a:r>
          </a:p>
          <a:p>
            <a:r>
              <a:rPr lang="en-US" sz="2200" dirty="0">
                <a:latin typeface="Roboto Condensed Light" panose="02000000000000000000" pitchFamily="2" charset="0"/>
                <a:ea typeface="Roboto Condensed Light" panose="02000000000000000000" pitchFamily="2" charset="0"/>
              </a:rPr>
              <a:t>PROPOSING STREETS FOR INTEGRATED AND UNIVERSAL MOBILITY</a:t>
            </a:r>
            <a:endParaRPr lang="sl-SI" sz="2200" dirty="0">
              <a:latin typeface="Roboto Condensed Light" panose="02000000000000000000" pitchFamily="2" charset="0"/>
              <a:ea typeface="Roboto Condensed Light" panose="02000000000000000000" pitchFamily="2" charset="0"/>
            </a:endParaRPr>
          </a:p>
        </p:txBody>
      </p:sp>
      <p:sp>
        <p:nvSpPr>
          <p:cNvPr id="10" name="TextBox 9">
            <a:extLst>
              <a:ext uri="{FF2B5EF4-FFF2-40B4-BE49-F238E27FC236}">
                <a16:creationId xmlns="" xmlns:a16="http://schemas.microsoft.com/office/drawing/2014/main" id="{D6A54FF2-BB9C-4B71-A5EB-D7BF704D0FCB}"/>
              </a:ext>
            </a:extLst>
          </p:cNvPr>
          <p:cNvSpPr txBox="1"/>
          <p:nvPr/>
        </p:nvSpPr>
        <p:spPr>
          <a:xfrm>
            <a:off x="1372183" y="3963967"/>
            <a:ext cx="6858000" cy="553998"/>
          </a:xfrm>
          <a:prstGeom prst="rect">
            <a:avLst/>
          </a:prstGeom>
          <a:noFill/>
        </p:spPr>
        <p:txBody>
          <a:bodyPr wrap="square" rtlCol="0">
            <a:spAutoFit/>
          </a:bodyPr>
          <a:lstStyle/>
          <a:p>
            <a:r>
              <a:rPr lang="en-US" sz="3000" b="1" dirty="0">
                <a:latin typeface="Roboto Condensed" panose="02000000000000000000" pitchFamily="2" charset="0"/>
                <a:ea typeface="Roboto Condensed" panose="02000000000000000000" pitchFamily="2" charset="0"/>
              </a:rPr>
              <a:t>LJUBLJANA 23.</a:t>
            </a:r>
            <a:r>
              <a:rPr lang="sl-SI" sz="3000" b="1" dirty="0">
                <a:latin typeface="Roboto Condensed" panose="02000000000000000000" pitchFamily="2" charset="0"/>
                <a:ea typeface="Roboto Condensed" panose="02000000000000000000" pitchFamily="2" charset="0"/>
              </a:rPr>
              <a:t>&amp;</a:t>
            </a:r>
            <a:r>
              <a:rPr lang="en-US" sz="3000" b="1" dirty="0">
                <a:latin typeface="Roboto Condensed" panose="02000000000000000000" pitchFamily="2" charset="0"/>
                <a:ea typeface="Roboto Condensed" panose="02000000000000000000" pitchFamily="2" charset="0"/>
              </a:rPr>
              <a:t>2</a:t>
            </a:r>
            <a:r>
              <a:rPr lang="sl-SI" sz="3000" b="1" dirty="0">
                <a:latin typeface="Roboto Condensed" panose="02000000000000000000" pitchFamily="2" charset="0"/>
                <a:ea typeface="Roboto Condensed" panose="02000000000000000000" pitchFamily="2" charset="0"/>
              </a:rPr>
              <a:t>4</a:t>
            </a:r>
            <a:r>
              <a:rPr lang="en-US" sz="3000" b="1" dirty="0">
                <a:latin typeface="Roboto Condensed" panose="02000000000000000000" pitchFamily="2" charset="0"/>
                <a:ea typeface="Roboto Condensed" panose="02000000000000000000" pitchFamily="2" charset="0"/>
              </a:rPr>
              <a:t>.9.2020</a:t>
            </a:r>
            <a:endParaRPr lang="sl-SI" sz="3000" b="1" dirty="0">
              <a:latin typeface="Roboto Condensed" panose="02000000000000000000" pitchFamily="2" charset="0"/>
              <a:ea typeface="Roboto Condensed" panose="02000000000000000000" pitchFamily="2" charset="0"/>
            </a:endParaRPr>
          </a:p>
        </p:txBody>
      </p:sp>
      <p:pic>
        <p:nvPicPr>
          <p:cNvPr id="14" name="Picture 13">
            <a:extLst>
              <a:ext uri="{FF2B5EF4-FFF2-40B4-BE49-F238E27FC236}">
                <a16:creationId xmlns="" xmlns:a16="http://schemas.microsoft.com/office/drawing/2014/main" id="{0D1910EA-52C8-4D44-80DE-51EECE165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114" y="141894"/>
            <a:ext cx="700148" cy="726736"/>
          </a:xfrm>
          <a:prstGeom prst="rect">
            <a:avLst/>
          </a:prstGeom>
        </p:spPr>
      </p:pic>
      <p:pic>
        <p:nvPicPr>
          <p:cNvPr id="18" name="Picture 17">
            <a:extLst>
              <a:ext uri="{FF2B5EF4-FFF2-40B4-BE49-F238E27FC236}">
                <a16:creationId xmlns="" xmlns:a16="http://schemas.microsoft.com/office/drawing/2014/main" id="{1F4FBD4D-2E82-400B-8277-D028DC933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510" y="302305"/>
            <a:ext cx="2714625" cy="466725"/>
          </a:xfrm>
          <a:prstGeom prst="rect">
            <a:avLst/>
          </a:prstGeom>
        </p:spPr>
      </p:pic>
      <p:pic>
        <p:nvPicPr>
          <p:cNvPr id="20" name="Picture 19">
            <a:extLst>
              <a:ext uri="{FF2B5EF4-FFF2-40B4-BE49-F238E27FC236}">
                <a16:creationId xmlns="" xmlns:a16="http://schemas.microsoft.com/office/drawing/2014/main" id="{3B2837D6-60A1-473F-808F-D7E9601183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0183" y="170714"/>
            <a:ext cx="557797" cy="697916"/>
          </a:xfrm>
          <a:prstGeom prst="rect">
            <a:avLst/>
          </a:prstGeom>
        </p:spPr>
      </p:pic>
    </p:spTree>
    <p:extLst>
      <p:ext uri="{BB962C8B-B14F-4D97-AF65-F5344CB8AC3E}">
        <p14:creationId xmlns:p14="http://schemas.microsoft.com/office/powerpoint/2010/main" val="34337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6818" y="1198605"/>
            <a:ext cx="7886700" cy="5189838"/>
          </a:xfrm>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626" y="1198605"/>
            <a:ext cx="7910892" cy="4459509"/>
          </a:xfrm>
          <a:prstGeom prst="rect">
            <a:avLst/>
          </a:prstGeom>
        </p:spPr>
      </p:pic>
    </p:spTree>
    <p:extLst>
      <p:ext uri="{BB962C8B-B14F-4D97-AF65-F5344CB8AC3E}">
        <p14:creationId xmlns:p14="http://schemas.microsoft.com/office/powerpoint/2010/main" val="1297421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272746"/>
            <a:ext cx="7886700" cy="4816905"/>
          </a:xfrm>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888" y="1292276"/>
            <a:ext cx="7886699" cy="4444069"/>
          </a:xfrm>
          <a:prstGeom prst="rect">
            <a:avLst/>
          </a:prstGeom>
        </p:spPr>
      </p:pic>
    </p:spTree>
    <p:extLst>
      <p:ext uri="{BB962C8B-B14F-4D97-AF65-F5344CB8AC3E}">
        <p14:creationId xmlns:p14="http://schemas.microsoft.com/office/powerpoint/2010/main" val="680868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075038"/>
            <a:ext cx="7886700" cy="5014613"/>
          </a:xfrm>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888" y="1075038"/>
            <a:ext cx="7886700" cy="4444816"/>
          </a:xfrm>
          <a:prstGeom prst="rect">
            <a:avLst/>
          </a:prstGeom>
        </p:spPr>
      </p:pic>
    </p:spTree>
    <p:extLst>
      <p:ext uri="{BB962C8B-B14F-4D97-AF65-F5344CB8AC3E}">
        <p14:creationId xmlns:p14="http://schemas.microsoft.com/office/powerpoint/2010/main" val="3130755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939114"/>
            <a:ext cx="7886700" cy="5150537"/>
          </a:xfrm>
        </p:spPr>
        <p:txBody>
          <a:bodyPr/>
          <a:lstStyle/>
          <a:p>
            <a:r>
              <a:rPr lang="en-GB" dirty="0" err="1">
                <a:latin typeface="Cambria" panose="02040503050406030204" pitchFamily="18" charset="0"/>
                <a:ea typeface="Cambria" panose="02040503050406030204" pitchFamily="18" charset="0"/>
              </a:rPr>
              <a:t>Ruđera</a:t>
            </a:r>
            <a:r>
              <a:rPr lang="en-GB" dirty="0">
                <a:latin typeface="Cambria" panose="02040503050406030204" pitchFamily="18" charset="0"/>
                <a:ea typeface="Cambria" panose="02040503050406030204" pitchFamily="18" charset="0"/>
              </a:rPr>
              <a:t> </a:t>
            </a:r>
            <a:r>
              <a:rPr lang="en-GB" dirty="0" err="1">
                <a:latin typeface="Cambria" panose="02040503050406030204" pitchFamily="18" charset="0"/>
                <a:ea typeface="Cambria" panose="02040503050406030204" pitchFamily="18" charset="0"/>
              </a:rPr>
              <a:t>Boškovića</a:t>
            </a:r>
            <a:r>
              <a:rPr lang="en-GB" dirty="0">
                <a:latin typeface="Cambria" panose="02040503050406030204" pitchFamily="18" charset="0"/>
                <a:ea typeface="Cambria" panose="02040503050406030204" pitchFamily="18" charset="0"/>
              </a:rPr>
              <a:t> Street in Split/Split 3, in Croatia, is </a:t>
            </a:r>
            <a:r>
              <a:rPr lang="hr-HR" dirty="0" smtClean="0">
                <a:latin typeface="Cambria" panose="02040503050406030204" pitchFamily="18" charset="0"/>
                <a:ea typeface="Cambria" panose="02040503050406030204" pitchFamily="18" charset="0"/>
              </a:rPr>
              <a:t>the second street we analysed.</a:t>
            </a:r>
            <a:endParaRPr lang="en-US"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693" y="1667148"/>
            <a:ext cx="7549978" cy="5014538"/>
          </a:xfrm>
          <a:prstGeom prst="rect">
            <a:avLst/>
          </a:prstGeom>
        </p:spPr>
      </p:pic>
    </p:spTree>
    <p:extLst>
      <p:ext uri="{BB962C8B-B14F-4D97-AF65-F5344CB8AC3E}">
        <p14:creationId xmlns:p14="http://schemas.microsoft.com/office/powerpoint/2010/main" val="2415887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623888" y="5942484"/>
            <a:ext cx="8161766" cy="915516"/>
          </a:xfrm>
        </p:spPr>
        <p:txBody>
          <a:bodyPr>
            <a:noAutofit/>
          </a:bodyPr>
          <a:lstStyle/>
          <a:p>
            <a:r>
              <a:rPr lang="hr-HR" sz="1800" dirty="0" smtClean="0">
                <a:latin typeface="Cambria" panose="02040503050406030204" pitchFamily="18" charset="0"/>
                <a:ea typeface="Cambria" panose="02040503050406030204" pitchFamily="18" charset="0"/>
              </a:rPr>
              <a:t>„</a:t>
            </a:r>
            <a:r>
              <a:rPr lang="en-GB" sz="1800" dirty="0" smtClean="0">
                <a:latin typeface="Cambria" panose="02040503050406030204" pitchFamily="18" charset="0"/>
                <a:ea typeface="Cambria" panose="02040503050406030204" pitchFamily="18" charset="0"/>
              </a:rPr>
              <a:t>Residents </a:t>
            </a:r>
            <a:r>
              <a:rPr lang="en-GB" sz="1800" dirty="0">
                <a:latin typeface="Cambria" panose="02040503050406030204" pitchFamily="18" charset="0"/>
                <a:ea typeface="Cambria" panose="02040503050406030204" pitchFamily="18" charset="0"/>
              </a:rPr>
              <a:t>contribute to the vitality of the city at all times of the day and night, going about their daily tasks </a:t>
            </a:r>
            <a:r>
              <a:rPr lang="hr-HR" sz="1800" dirty="0" smtClean="0">
                <a:latin typeface="Cambria" panose="02040503050406030204" pitchFamily="18" charset="0"/>
                <a:ea typeface="Cambria" panose="02040503050406030204" pitchFamily="18" charset="0"/>
              </a:rPr>
              <a:t>„ </a:t>
            </a:r>
            <a:r>
              <a:rPr lang="en-GB" sz="1800" dirty="0" smtClean="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Gehl</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Gamzøe</a:t>
            </a:r>
            <a:r>
              <a:rPr lang="en-GB" sz="1800" dirty="0">
                <a:latin typeface="Cambria" panose="02040503050406030204" pitchFamily="18" charset="0"/>
                <a:ea typeface="Cambria" panose="02040503050406030204" pitchFamily="18" charset="0"/>
              </a:rPr>
              <a:t> (2004).</a:t>
            </a:r>
            <a:endParaRPr lang="en-US" sz="1800" dirty="0">
              <a:latin typeface="Cambria" panose="02040503050406030204" pitchFamily="18" charset="0"/>
              <a:ea typeface="Cambria" panose="02040503050406030204" pitchFamily="18" charset="0"/>
            </a:endParaRPr>
          </a:p>
          <a:p>
            <a:endParaRPr lang="en-US" sz="18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186" y="980968"/>
            <a:ext cx="7309987" cy="4855141"/>
          </a:xfrm>
          <a:prstGeom prst="rect">
            <a:avLst/>
          </a:prstGeom>
        </p:spPr>
      </p:pic>
    </p:spTree>
    <p:extLst>
      <p:ext uri="{BB962C8B-B14F-4D97-AF65-F5344CB8AC3E}">
        <p14:creationId xmlns:p14="http://schemas.microsoft.com/office/powerpoint/2010/main" val="3315432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4530" y="0"/>
            <a:ext cx="4554940" cy="6858000"/>
          </a:xfrm>
          <a:prstGeom prst="rect">
            <a:avLst/>
          </a:prstGeom>
        </p:spPr>
      </p:pic>
    </p:spTree>
    <p:extLst>
      <p:ext uri="{BB962C8B-B14F-4D97-AF65-F5344CB8AC3E}">
        <p14:creationId xmlns:p14="http://schemas.microsoft.com/office/powerpoint/2010/main" val="2993676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4172" y="0"/>
            <a:ext cx="4555655" cy="6858000"/>
          </a:xfrm>
          <a:prstGeom prst="rect">
            <a:avLst/>
          </a:prstGeom>
        </p:spPr>
      </p:pic>
    </p:spTree>
    <p:extLst>
      <p:ext uri="{BB962C8B-B14F-4D97-AF65-F5344CB8AC3E}">
        <p14:creationId xmlns:p14="http://schemas.microsoft.com/office/powerpoint/2010/main" val="832947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623888" y="5955957"/>
            <a:ext cx="7886700" cy="713832"/>
          </a:xfrm>
        </p:spPr>
        <p:txBody>
          <a:bodyPr>
            <a:normAutofit/>
          </a:bodyPr>
          <a:lstStyle/>
          <a:p>
            <a:r>
              <a:rPr lang="hr-HR" sz="1800" dirty="0" smtClean="0">
                <a:latin typeface="Cambria" panose="02040503050406030204" pitchFamily="18" charset="0"/>
                <a:ea typeface="Cambria" panose="02040503050406030204" pitchFamily="18" charset="0"/>
              </a:rPr>
              <a:t>„</a:t>
            </a:r>
            <a:r>
              <a:rPr lang="en-GB" sz="1800" dirty="0" smtClean="0">
                <a:latin typeface="Cambria" panose="02040503050406030204" pitchFamily="18" charset="0"/>
                <a:ea typeface="Cambria" panose="02040503050406030204" pitchFamily="18" charset="0"/>
              </a:rPr>
              <a:t>No </a:t>
            </a:r>
            <a:r>
              <a:rPr lang="en-GB" sz="1800" dirty="0">
                <a:latin typeface="Cambria" panose="02040503050406030204" pitchFamily="18" charset="0"/>
                <a:ea typeface="Cambria" panose="02040503050406030204" pitchFamily="18" charset="0"/>
              </a:rPr>
              <a:t>single factor has more influence on the vitality of city centres than the presence of universities and students in the area” </a:t>
            </a:r>
            <a:r>
              <a:rPr lang="en-GB" sz="1800" dirty="0" err="1">
                <a:latin typeface="Cambria" panose="02040503050406030204" pitchFamily="18" charset="0"/>
                <a:ea typeface="Cambria" panose="02040503050406030204" pitchFamily="18" charset="0"/>
              </a:rPr>
              <a:t>Gehl</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Gamzøe</a:t>
            </a:r>
            <a:r>
              <a:rPr lang="en-GB" sz="1800" dirty="0">
                <a:latin typeface="Cambria" panose="02040503050406030204" pitchFamily="18" charset="0"/>
                <a:ea typeface="Cambria" panose="02040503050406030204" pitchFamily="18" charset="0"/>
              </a:rPr>
              <a:t> (2004).</a:t>
            </a:r>
            <a:endParaRPr lang="en-US" sz="1800" dirty="0">
              <a:latin typeface="Cambria" panose="02040503050406030204" pitchFamily="18" charset="0"/>
              <a:ea typeface="Cambria" panose="02040503050406030204" pitchFamily="18" charset="0"/>
            </a:endParaRPr>
          </a:p>
          <a:p>
            <a:endParaRPr lang="en-US" sz="18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833" y="900599"/>
            <a:ext cx="7466698" cy="4960050"/>
          </a:xfrm>
          <a:prstGeom prst="rect">
            <a:avLst/>
          </a:prstGeom>
        </p:spPr>
      </p:pic>
    </p:spTree>
    <p:extLst>
      <p:ext uri="{BB962C8B-B14F-4D97-AF65-F5344CB8AC3E}">
        <p14:creationId xmlns:p14="http://schemas.microsoft.com/office/powerpoint/2010/main" val="3829927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4380" y="0"/>
            <a:ext cx="4555240" cy="6858000"/>
          </a:xfrm>
          <a:prstGeom prst="rect">
            <a:avLst/>
          </a:prstGeom>
        </p:spPr>
      </p:pic>
    </p:spTree>
    <p:extLst>
      <p:ext uri="{BB962C8B-B14F-4D97-AF65-F5344CB8AC3E}">
        <p14:creationId xmlns:p14="http://schemas.microsoft.com/office/powerpoint/2010/main" val="3502629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8029" y="2649453"/>
            <a:ext cx="7886700" cy="2602169"/>
          </a:xfrm>
        </p:spPr>
        <p:txBody>
          <a:bodyPr>
            <a:normAutofit/>
          </a:bodyPr>
          <a:lstStyle/>
          <a:p>
            <a:r>
              <a:rPr lang="hr-HR" dirty="0" smtClean="0">
                <a:latin typeface="Cambria" panose="02040503050406030204" pitchFamily="18" charset="0"/>
                <a:ea typeface="Cambria" panose="02040503050406030204" pitchFamily="18" charset="0"/>
              </a:rPr>
              <a:t>S</a:t>
            </a:r>
            <a:r>
              <a:rPr lang="en-GB" dirty="0" err="1" smtClean="0">
                <a:latin typeface="Cambria" panose="02040503050406030204" pitchFamily="18" charset="0"/>
                <a:ea typeface="Cambria" panose="02040503050406030204" pitchFamily="18" charset="0"/>
              </a:rPr>
              <a:t>imultaneous</a:t>
            </a:r>
            <a:r>
              <a:rPr lang="en-GB" dirty="0" smtClean="0">
                <a:latin typeface="Cambria" panose="02040503050406030204" pitchFamily="18" charset="0"/>
                <a:ea typeface="Cambria" panose="02040503050406030204" pitchFamily="18" charset="0"/>
              </a:rPr>
              <a:t> </a:t>
            </a:r>
            <a:r>
              <a:rPr lang="en-GB" dirty="0">
                <a:latin typeface="Cambria" panose="02040503050406030204" pitchFamily="18" charset="0"/>
                <a:ea typeface="Cambria" panose="02040503050406030204" pitchFamily="18" charset="0"/>
              </a:rPr>
              <a:t>count of passers-by at different times of the day and of the month, </a:t>
            </a:r>
            <a:r>
              <a:rPr lang="en-GB" dirty="0" smtClean="0">
                <a:latin typeface="Cambria" panose="02040503050406030204" pitchFamily="18" charset="0"/>
                <a:ea typeface="Cambria" panose="02040503050406030204" pitchFamily="18" charset="0"/>
              </a:rPr>
              <a:t>list</a:t>
            </a:r>
            <a:r>
              <a:rPr lang="hr-HR" dirty="0" smtClean="0">
                <a:latin typeface="Cambria" panose="02040503050406030204" pitchFamily="18" charset="0"/>
                <a:ea typeface="Cambria" panose="02040503050406030204" pitchFamily="18" charset="0"/>
              </a:rPr>
              <a:t>ing of</a:t>
            </a:r>
            <a:r>
              <a:rPr lang="en-GB" dirty="0" smtClean="0">
                <a:latin typeface="Cambria" panose="02040503050406030204" pitchFamily="18" charset="0"/>
                <a:ea typeface="Cambria" panose="02040503050406030204" pitchFamily="18" charset="0"/>
              </a:rPr>
              <a:t> </a:t>
            </a:r>
            <a:r>
              <a:rPr lang="en-GB" dirty="0">
                <a:latin typeface="Cambria" panose="02040503050406030204" pitchFamily="18" charset="0"/>
                <a:ea typeface="Cambria" panose="02040503050406030204" pitchFamily="18" charset="0"/>
              </a:rPr>
              <a:t>programs of the streets, and </a:t>
            </a:r>
            <a:r>
              <a:rPr lang="en-GB" dirty="0" err="1" smtClean="0">
                <a:latin typeface="Cambria" panose="02040503050406030204" pitchFamily="18" charset="0"/>
                <a:ea typeface="Cambria" panose="02040503050406030204" pitchFamily="18" charset="0"/>
              </a:rPr>
              <a:t>compar</a:t>
            </a:r>
            <a:r>
              <a:rPr lang="hr-HR" dirty="0" smtClean="0">
                <a:latin typeface="Cambria" panose="02040503050406030204" pitchFamily="18" charset="0"/>
                <a:ea typeface="Cambria" panose="02040503050406030204" pitchFamily="18" charset="0"/>
              </a:rPr>
              <a:t>ison of</a:t>
            </a:r>
            <a:r>
              <a:rPr lang="en-GB" dirty="0" smtClean="0">
                <a:latin typeface="Cambria" panose="02040503050406030204" pitchFamily="18" charset="0"/>
                <a:ea typeface="Cambria" panose="02040503050406030204" pitchFamily="18" charset="0"/>
              </a:rPr>
              <a:t> </a:t>
            </a:r>
            <a:r>
              <a:rPr lang="en-GB" dirty="0">
                <a:latin typeface="Cambria" panose="02040503050406030204" pitchFamily="18" charset="0"/>
                <a:ea typeface="Cambria" panose="02040503050406030204" pitchFamily="18" charset="0"/>
              </a:rPr>
              <a:t>the outcome obtained in the two </a:t>
            </a:r>
            <a:r>
              <a:rPr lang="en-GB" dirty="0" smtClean="0">
                <a:latin typeface="Cambria" panose="02040503050406030204" pitchFamily="18" charset="0"/>
                <a:ea typeface="Cambria" panose="02040503050406030204" pitchFamily="18" charset="0"/>
              </a:rPr>
              <a:t>streets</a:t>
            </a:r>
            <a:r>
              <a:rPr lang="hr-HR" dirty="0" smtClean="0">
                <a:latin typeface="Cambria" panose="02040503050406030204" pitchFamily="18" charset="0"/>
                <a:ea typeface="Cambria" panose="02040503050406030204" pitchFamily="18" charset="0"/>
              </a:rPr>
              <a:t> was interrupted by </a:t>
            </a:r>
            <a:r>
              <a:rPr lang="hr-HR" i="1" dirty="0" smtClean="0">
                <a:latin typeface="Cambria" panose="02040503050406030204" pitchFamily="18" charset="0"/>
                <a:ea typeface="Cambria" panose="02040503050406030204" pitchFamily="18" charset="0"/>
              </a:rPr>
              <a:t>r</a:t>
            </a:r>
            <a:r>
              <a:rPr lang="en-GB" i="1" dirty="0" err="1" smtClean="0">
                <a:latin typeface="Cambria" panose="02040503050406030204" pitchFamily="18" charset="0"/>
                <a:ea typeface="Cambria" panose="02040503050406030204" pitchFamily="18" charset="0"/>
              </a:rPr>
              <a:t>estriction</a:t>
            </a:r>
            <a:r>
              <a:rPr lang="en-GB" i="1" dirty="0" smtClean="0">
                <a:latin typeface="Cambria" panose="02040503050406030204" pitchFamily="18" charset="0"/>
                <a:ea typeface="Cambria" panose="02040503050406030204" pitchFamily="18" charset="0"/>
              </a:rPr>
              <a:t> </a:t>
            </a:r>
            <a:r>
              <a:rPr lang="en-GB" i="1" dirty="0">
                <a:latin typeface="Cambria" panose="02040503050406030204" pitchFamily="18" charset="0"/>
                <a:ea typeface="Cambria" panose="02040503050406030204" pitchFamily="18" charset="0"/>
              </a:rPr>
              <a:t>of movement that occurred due to the pandemic caused </a:t>
            </a:r>
            <a:r>
              <a:rPr lang="en-GB" dirty="0">
                <a:latin typeface="Cambria" panose="02040503050406030204" pitchFamily="18" charset="0"/>
                <a:ea typeface="Cambria" panose="02040503050406030204" pitchFamily="18" charset="0"/>
              </a:rPr>
              <a:t>by COVID -</a:t>
            </a:r>
            <a:r>
              <a:rPr lang="en-GB" dirty="0" smtClean="0">
                <a:latin typeface="Cambria" panose="02040503050406030204" pitchFamily="18" charset="0"/>
                <a:ea typeface="Cambria" panose="02040503050406030204" pitchFamily="18" charset="0"/>
              </a:rPr>
              <a:t>19</a:t>
            </a:r>
            <a:r>
              <a:rPr lang="hr-HR" dirty="0" smtClean="0">
                <a:latin typeface="Cambria" panose="02040503050406030204" pitchFamily="18" charset="0"/>
                <a:ea typeface="Cambria" panose="02040503050406030204" pitchFamily="18" charset="0"/>
              </a:rPr>
              <a:t>.</a:t>
            </a:r>
          </a:p>
          <a:p>
            <a:r>
              <a:rPr lang="hr-HR" dirty="0" smtClean="0">
                <a:latin typeface="Cambria" panose="02040503050406030204" pitchFamily="18" charset="0"/>
                <a:ea typeface="Cambria" panose="02040503050406030204" pitchFamily="18" charset="0"/>
              </a:rPr>
              <a:t>R</a:t>
            </a:r>
            <a:r>
              <a:rPr lang="en-GB" dirty="0" err="1" smtClean="0">
                <a:latin typeface="Cambria" panose="02040503050406030204" pitchFamily="18" charset="0"/>
                <a:ea typeface="Cambria" panose="02040503050406030204" pitchFamily="18" charset="0"/>
              </a:rPr>
              <a:t>esults</a:t>
            </a:r>
            <a:r>
              <a:rPr lang="en-GB" dirty="0">
                <a:latin typeface="Cambria" panose="02040503050406030204" pitchFamily="18" charset="0"/>
                <a:ea typeface="Cambria" panose="02040503050406030204" pitchFamily="18" charset="0"/>
              </a:rPr>
              <a:t>, of only a third of the planned survey </a:t>
            </a:r>
            <a:r>
              <a:rPr lang="en-GB" dirty="0" smtClean="0">
                <a:latin typeface="Cambria" panose="02040503050406030204" pitchFamily="18" charset="0"/>
                <a:ea typeface="Cambria" panose="02040503050406030204" pitchFamily="18" charset="0"/>
              </a:rPr>
              <a:t>we </a:t>
            </a:r>
            <a:r>
              <a:rPr lang="en-GB" dirty="0">
                <a:latin typeface="Cambria" panose="02040503050406030204" pitchFamily="18" charset="0"/>
                <a:ea typeface="Cambria" panose="02040503050406030204" pitchFamily="18" charset="0"/>
              </a:rPr>
              <a:t>present </a:t>
            </a:r>
            <a:r>
              <a:rPr lang="en-GB" dirty="0" smtClean="0">
                <a:latin typeface="Cambria" panose="02040503050406030204" pitchFamily="18" charset="0"/>
                <a:ea typeface="Cambria" panose="02040503050406030204" pitchFamily="18" charset="0"/>
              </a:rPr>
              <a:t>as preliminary</a:t>
            </a:r>
            <a:r>
              <a:rPr lang="hr-HR" dirty="0" smtClean="0">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a:p>
            <a:endParaRPr lang="en-US" dirty="0"/>
          </a:p>
        </p:txBody>
      </p:sp>
    </p:spTree>
    <p:extLst>
      <p:ext uri="{BB962C8B-B14F-4D97-AF65-F5344CB8AC3E}">
        <p14:creationId xmlns:p14="http://schemas.microsoft.com/office/powerpoint/2010/main" val="2732503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a:extLst>
              <a:ext uri="{FF2B5EF4-FFF2-40B4-BE49-F238E27FC236}">
                <a16:creationId xmlns="" xmlns:a16="http://schemas.microsoft.com/office/drawing/2014/main" id="{0D962E34-8498-45A6-8862-A61DF9C131DF}"/>
              </a:ext>
            </a:extLst>
          </p:cNvPr>
          <p:cNvSpPr txBox="1"/>
          <p:nvPr/>
        </p:nvSpPr>
        <p:spPr>
          <a:xfrm>
            <a:off x="1121118" y="1110872"/>
            <a:ext cx="6858000" cy="4601260"/>
          </a:xfrm>
          <a:prstGeom prst="rect">
            <a:avLst/>
          </a:prstGeom>
          <a:noFill/>
        </p:spPr>
        <p:txBody>
          <a:bodyPr wrap="square" rtlCol="0">
            <a:spAutoFit/>
          </a:bodyPr>
          <a:lstStyle/>
          <a:p>
            <a:r>
              <a:rPr lang="hr-HR" sz="1400" b="1" dirty="0" smtClean="0"/>
              <a:t>Višnja Kukoč</a:t>
            </a:r>
          </a:p>
          <a:p>
            <a:r>
              <a:rPr lang="en-GB" sz="1400" dirty="0" smtClean="0"/>
              <a:t>Assis</a:t>
            </a:r>
            <a:r>
              <a:rPr lang="hr-HR" sz="1400" dirty="0" smtClean="0"/>
              <a:t>.</a:t>
            </a:r>
            <a:r>
              <a:rPr lang="en-GB" sz="1400" dirty="0" smtClean="0"/>
              <a:t> Prof</a:t>
            </a:r>
            <a:r>
              <a:rPr lang="hr-HR" sz="1400" dirty="0" smtClean="0"/>
              <a:t>.</a:t>
            </a:r>
            <a:r>
              <a:rPr lang="en-GB" sz="1400" dirty="0" smtClean="0"/>
              <a:t> Dr, </a:t>
            </a:r>
            <a:r>
              <a:rPr lang="en-US" sz="1400" dirty="0"/>
              <a:t>University of Split, Faculty of Civil Engineering, Architecture and Geodesy</a:t>
            </a:r>
          </a:p>
          <a:p>
            <a:endParaRPr lang="sl-SI" sz="1300" dirty="0">
              <a:latin typeface="Roboto Condensed" panose="02000000000000000000" pitchFamily="2" charset="0"/>
              <a:ea typeface="Roboto Condensed" panose="02000000000000000000" pitchFamily="2" charset="0"/>
            </a:endParaRPr>
          </a:p>
          <a:p>
            <a:r>
              <a:rPr lang="en-GB" sz="1400" b="1" dirty="0"/>
              <a:t>Mirza </a:t>
            </a:r>
            <a:r>
              <a:rPr lang="en-GB" sz="1400" b="1" dirty="0" err="1"/>
              <a:t>Džananović</a:t>
            </a:r>
            <a:endParaRPr lang="en-US" sz="1400" b="1" dirty="0"/>
          </a:p>
          <a:p>
            <a:r>
              <a:rPr lang="en-GB" sz="1400" dirty="0" smtClean="0"/>
              <a:t>Assis</a:t>
            </a:r>
            <a:r>
              <a:rPr lang="hr-HR" sz="1400" dirty="0" smtClean="0"/>
              <a:t>.</a:t>
            </a:r>
            <a:r>
              <a:rPr lang="en-GB" sz="1400" dirty="0" smtClean="0"/>
              <a:t> Prof</a:t>
            </a:r>
            <a:r>
              <a:rPr lang="hr-HR" sz="1400" dirty="0" smtClean="0"/>
              <a:t>.</a:t>
            </a:r>
            <a:r>
              <a:rPr lang="en-GB" sz="1400" dirty="0" smtClean="0"/>
              <a:t> Dr, </a:t>
            </a:r>
            <a:r>
              <a:rPr lang="en-US" sz="1400" dirty="0"/>
              <a:t>University of </a:t>
            </a:r>
            <a:r>
              <a:rPr lang="en-US" sz="1400" dirty="0" err="1"/>
              <a:t>Zenica</a:t>
            </a:r>
            <a:r>
              <a:rPr lang="en-US" sz="1400" dirty="0"/>
              <a:t>, Faculty of </a:t>
            </a:r>
            <a:r>
              <a:rPr lang="en-US" sz="1400" dirty="0" smtClean="0"/>
              <a:t>Philosophy</a:t>
            </a:r>
            <a:endParaRPr lang="hr-HR" sz="1400" dirty="0" smtClean="0"/>
          </a:p>
          <a:p>
            <a:endParaRPr lang="hr-HR" sz="1400" dirty="0"/>
          </a:p>
          <a:p>
            <a:r>
              <a:rPr lang="en-GB" sz="1400" b="1" dirty="0"/>
              <a:t>Marko </a:t>
            </a:r>
            <a:r>
              <a:rPr lang="en-GB" sz="1400" b="1" dirty="0" err="1"/>
              <a:t>Borota</a:t>
            </a:r>
            <a:endParaRPr lang="en-US" sz="1400" b="1" dirty="0"/>
          </a:p>
          <a:p>
            <a:r>
              <a:rPr lang="en-GB" sz="1400" dirty="0" smtClean="0"/>
              <a:t>MA, </a:t>
            </a:r>
            <a:r>
              <a:rPr lang="en-GB" sz="1400" dirty="0"/>
              <a:t>Independent designer</a:t>
            </a:r>
            <a:endParaRPr lang="en-US" sz="1400" dirty="0"/>
          </a:p>
          <a:p>
            <a:endParaRPr lang="hr-HR" sz="1400" dirty="0" smtClean="0"/>
          </a:p>
          <a:p>
            <a:r>
              <a:rPr lang="en-GB" sz="1400" b="1" dirty="0" err="1"/>
              <a:t>Jelena</a:t>
            </a:r>
            <a:r>
              <a:rPr lang="en-GB" sz="1400" b="1" dirty="0"/>
              <a:t> </a:t>
            </a:r>
            <a:r>
              <a:rPr lang="en-GB" sz="1400" b="1" dirty="0" err="1"/>
              <a:t>Borota</a:t>
            </a:r>
            <a:endParaRPr lang="en-US" sz="1400" b="1" dirty="0"/>
          </a:p>
          <a:p>
            <a:r>
              <a:rPr lang="en-GB" sz="1400" dirty="0" smtClean="0"/>
              <a:t>M</a:t>
            </a:r>
            <a:r>
              <a:rPr lang="hr-HR" sz="1400" dirty="0" smtClean="0"/>
              <a:t>.</a:t>
            </a:r>
            <a:r>
              <a:rPr lang="en-GB" sz="1400" dirty="0" smtClean="0"/>
              <a:t> Arch, </a:t>
            </a:r>
            <a:r>
              <a:rPr lang="en-GB" sz="1400" dirty="0" err="1"/>
              <a:t>GISplan</a:t>
            </a:r>
            <a:endParaRPr lang="en-US" sz="1400" dirty="0"/>
          </a:p>
          <a:p>
            <a:r>
              <a:rPr lang="en-GB" sz="1400" dirty="0" smtClean="0"/>
              <a:t> </a:t>
            </a:r>
            <a:endParaRPr lang="hr-HR" sz="1400" dirty="0" smtClean="0"/>
          </a:p>
          <a:p>
            <a:r>
              <a:rPr lang="en-GB" sz="1400" b="1" dirty="0"/>
              <a:t>Mariana </a:t>
            </a:r>
            <a:r>
              <a:rPr lang="en-GB" sz="1400" b="1" dirty="0" err="1"/>
              <a:t>Bucat</a:t>
            </a:r>
            <a:endParaRPr lang="en-US" sz="1400" b="1" dirty="0"/>
          </a:p>
          <a:p>
            <a:r>
              <a:rPr lang="en-GB" sz="1400" dirty="0" smtClean="0"/>
              <a:t>M </a:t>
            </a:r>
            <a:r>
              <a:rPr lang="en-GB" sz="1400" dirty="0" err="1" smtClean="0"/>
              <a:t>Ar</a:t>
            </a:r>
            <a:r>
              <a:rPr lang="hr-HR" sz="1400" dirty="0" smtClean="0"/>
              <a:t>ch</a:t>
            </a:r>
            <a:r>
              <a:rPr lang="en-GB" sz="1400" dirty="0" smtClean="0"/>
              <a:t>, </a:t>
            </a:r>
            <a:r>
              <a:rPr lang="en-GB" sz="1400" dirty="0" err="1"/>
              <a:t>Arhitektonski</a:t>
            </a:r>
            <a:r>
              <a:rPr lang="en-GB" sz="1400" dirty="0"/>
              <a:t> </a:t>
            </a:r>
            <a:r>
              <a:rPr lang="en-GB" sz="1400" dirty="0" err="1"/>
              <a:t>Kolektiv</a:t>
            </a:r>
            <a:endParaRPr lang="en-US" sz="1400" dirty="0"/>
          </a:p>
          <a:p>
            <a:endParaRPr lang="en-US" sz="1400" dirty="0"/>
          </a:p>
          <a:p>
            <a:r>
              <a:rPr lang="en-GB" sz="1400" dirty="0" smtClean="0"/>
              <a:t> </a:t>
            </a:r>
            <a:endParaRPr lang="en-US" sz="1400" dirty="0"/>
          </a:p>
          <a:p>
            <a:endParaRPr lang="en-US" sz="1400" dirty="0"/>
          </a:p>
          <a:p>
            <a:r>
              <a:rPr lang="hr-HR" sz="2800" b="1" dirty="0" smtClean="0">
                <a:latin typeface="Roboto Condensed" panose="02000000000000000000"/>
              </a:rPr>
              <a:t>DYNAMIC  STREETS AND CITY ROGRAMS</a:t>
            </a:r>
            <a:r>
              <a:rPr lang="en-GB" sz="2800" b="1" dirty="0" smtClean="0">
                <a:latin typeface="Roboto Condensed" panose="02000000000000000000"/>
              </a:rPr>
              <a:t> </a:t>
            </a:r>
            <a:endParaRPr lang="sl-SI" sz="2800" b="1" dirty="0">
              <a:latin typeface="Roboto Condensed" panose="02000000000000000000"/>
              <a:ea typeface="Roboto Condensed" panose="02000000000000000000" pitchFamily="2" charset="0"/>
            </a:endParaRPr>
          </a:p>
          <a:p>
            <a:endParaRPr lang="sl-SI" sz="2800" b="1" dirty="0">
              <a:latin typeface="Roboto Condensed" panose="02000000000000000000"/>
              <a:ea typeface="Roboto Condensed" panose="02000000000000000000" pitchFamily="2" charset="0"/>
            </a:endParaRPr>
          </a:p>
        </p:txBody>
      </p:sp>
    </p:spTree>
    <p:extLst>
      <p:ext uri="{BB962C8B-B14F-4D97-AF65-F5344CB8AC3E}">
        <p14:creationId xmlns:p14="http://schemas.microsoft.com/office/powerpoint/2010/main" val="237858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696585" y="2496065"/>
            <a:ext cx="2903717" cy="3904735"/>
          </a:xfrm>
        </p:spPr>
        <p:txBody>
          <a:bodyPr/>
          <a:lstStyle/>
          <a:p>
            <a:r>
              <a:rPr lang="en-GB" dirty="0" err="1">
                <a:latin typeface="Cambria" panose="02040503050406030204" pitchFamily="18" charset="0"/>
                <a:ea typeface="Cambria" panose="02040503050406030204" pitchFamily="18" charset="0"/>
              </a:rPr>
              <a:t>Maršala</a:t>
            </a:r>
            <a:r>
              <a:rPr lang="en-GB" dirty="0">
                <a:latin typeface="Cambria" panose="02040503050406030204" pitchFamily="18" charset="0"/>
                <a:ea typeface="Cambria" panose="02040503050406030204" pitchFamily="18" charset="0"/>
              </a:rPr>
              <a:t> </a:t>
            </a:r>
            <a:r>
              <a:rPr lang="en-GB" dirty="0" err="1">
                <a:latin typeface="Cambria" panose="02040503050406030204" pitchFamily="18" charset="0"/>
                <a:ea typeface="Cambria" panose="02040503050406030204" pitchFamily="18" charset="0"/>
              </a:rPr>
              <a:t>Tita</a:t>
            </a:r>
            <a:r>
              <a:rPr lang="en-GB" dirty="0">
                <a:latin typeface="Cambria" panose="02040503050406030204" pitchFamily="18" charset="0"/>
                <a:ea typeface="Cambria" panose="02040503050406030204" pitchFamily="18" charset="0"/>
              </a:rPr>
              <a:t> Street with all programs and services (Orto-photo: </a:t>
            </a:r>
            <a:r>
              <a:rPr lang="en-GB" dirty="0" err="1">
                <a:latin typeface="Cambria" panose="02040503050406030204" pitchFamily="18" charset="0"/>
                <a:ea typeface="Cambria" panose="02040503050406030204" pitchFamily="18" charset="0"/>
              </a:rPr>
              <a:t>GISplan</a:t>
            </a:r>
            <a:r>
              <a:rPr lang="en-GB" dirty="0">
                <a:latin typeface="Cambria" panose="02040503050406030204" pitchFamily="18" charset="0"/>
                <a:ea typeface="Cambria" panose="02040503050406030204" pitchFamily="18" charset="0"/>
              </a:rPr>
              <a:t> archive)</a:t>
            </a:r>
            <a:endParaRPr lang="en-US" dirty="0">
              <a:latin typeface="Cambria" panose="02040503050406030204" pitchFamily="18" charset="0"/>
              <a:ea typeface="Cambria" panose="02040503050406030204" pitchFamily="18" charset="0"/>
            </a:endParaRPr>
          </a:p>
          <a:p>
            <a:r>
              <a:rPr lang="en-GB" dirty="0">
                <a:latin typeface="Cambria" panose="02040503050406030204" pitchFamily="18" charset="0"/>
                <a:ea typeface="Cambria" panose="02040503050406030204" pitchFamily="18" charset="0"/>
              </a:rPr>
              <a:t> </a:t>
            </a:r>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p:txBody>
      </p:sp>
      <p:sp>
        <p:nvSpPr>
          <p:cNvPr id="5" name="AutoShape 4" descr="Public Spaces, Public Life by Jan Gehl"/>
          <p:cNvSpPr>
            <a:spLocks noChangeAspect="1" noChangeArrowheads="1"/>
          </p:cNvSpPr>
          <p:nvPr/>
        </p:nvSpPr>
        <p:spPr bwMode="auto">
          <a:xfrm>
            <a:off x="155575" y="-144463"/>
            <a:ext cx="2118068" cy="2118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Public Spaces, Public Life by Jan Geh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E:\Konferencije\Ljubljana_ Streets_ 2020\Marko\Zenica_Popis_v01-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627" y="7937"/>
            <a:ext cx="4732758" cy="6850063"/>
          </a:xfrm>
          <a:prstGeom prst="rect">
            <a:avLst/>
          </a:prstGeom>
          <a:noFill/>
          <a:ln>
            <a:noFill/>
          </a:ln>
        </p:spPr>
      </p:pic>
    </p:spTree>
    <p:extLst>
      <p:ext uri="{BB962C8B-B14F-4D97-AF65-F5344CB8AC3E}">
        <p14:creationId xmlns:p14="http://schemas.microsoft.com/office/powerpoint/2010/main" val="322292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44746" y="1890584"/>
            <a:ext cx="2665842" cy="4199067"/>
          </a:xfrm>
        </p:spPr>
        <p:txBody>
          <a:bodyPr/>
          <a:lstStyle/>
          <a:p>
            <a:r>
              <a:rPr lang="en-GB" dirty="0">
                <a:latin typeface="Cambria" panose="02040503050406030204" pitchFamily="18" charset="0"/>
                <a:ea typeface="Cambria" panose="02040503050406030204" pitchFamily="18" charset="0"/>
              </a:rPr>
              <a:t>The first count of pedestrians on </a:t>
            </a:r>
            <a:r>
              <a:rPr lang="en-GB" dirty="0" err="1">
                <a:latin typeface="Cambria" panose="02040503050406030204" pitchFamily="18" charset="0"/>
                <a:ea typeface="Cambria" panose="02040503050406030204" pitchFamily="18" charset="0"/>
              </a:rPr>
              <a:t>Maršala</a:t>
            </a:r>
            <a:r>
              <a:rPr lang="en-GB" dirty="0">
                <a:latin typeface="Cambria" panose="02040503050406030204" pitchFamily="18" charset="0"/>
                <a:ea typeface="Cambria" panose="02040503050406030204" pitchFamily="18" charset="0"/>
              </a:rPr>
              <a:t> </a:t>
            </a:r>
            <a:r>
              <a:rPr lang="en-GB" dirty="0" err="1">
                <a:latin typeface="Cambria" panose="02040503050406030204" pitchFamily="18" charset="0"/>
                <a:ea typeface="Cambria" panose="02040503050406030204" pitchFamily="18" charset="0"/>
              </a:rPr>
              <a:t>Tita</a:t>
            </a:r>
            <a:r>
              <a:rPr lang="en-GB" dirty="0">
                <a:latin typeface="Cambria" panose="02040503050406030204" pitchFamily="18" charset="0"/>
                <a:ea typeface="Cambria" panose="02040503050406030204" pitchFamily="18" charset="0"/>
              </a:rPr>
              <a:t> Street (Orto-photo: </a:t>
            </a:r>
            <a:r>
              <a:rPr lang="en-GB" dirty="0" err="1">
                <a:latin typeface="Cambria" panose="02040503050406030204" pitchFamily="18" charset="0"/>
                <a:ea typeface="Cambria" panose="02040503050406030204" pitchFamily="18" charset="0"/>
              </a:rPr>
              <a:t>GISplan</a:t>
            </a:r>
            <a:r>
              <a:rPr lang="en-GB" dirty="0">
                <a:latin typeface="Cambria" panose="02040503050406030204" pitchFamily="18" charset="0"/>
                <a:ea typeface="Cambria" panose="02040503050406030204" pitchFamily="18" charset="0"/>
              </a:rPr>
              <a:t> archive)</a:t>
            </a:r>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p:txBody>
      </p:sp>
      <p:pic>
        <p:nvPicPr>
          <p:cNvPr id="4" name="Picture 3" descr="E:\Konferencije\Ljubljana_ Streets_ 2020\Marko\Zenica_Brojevi_Jutro_v01-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888" y="0"/>
            <a:ext cx="4499610" cy="6858000"/>
          </a:xfrm>
          <a:prstGeom prst="rect">
            <a:avLst/>
          </a:prstGeom>
          <a:noFill/>
          <a:ln>
            <a:noFill/>
          </a:ln>
        </p:spPr>
      </p:pic>
    </p:spTree>
    <p:extLst>
      <p:ext uri="{BB962C8B-B14F-4D97-AF65-F5344CB8AC3E}">
        <p14:creationId xmlns:p14="http://schemas.microsoft.com/office/powerpoint/2010/main" val="1849371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32388" y="2804984"/>
            <a:ext cx="2678199" cy="3284667"/>
          </a:xfrm>
        </p:spPr>
        <p:txBody>
          <a:bodyPr/>
          <a:lstStyle/>
          <a:p>
            <a:r>
              <a:rPr lang="en-GB" dirty="0">
                <a:latin typeface="Cambria" panose="02040503050406030204" pitchFamily="18" charset="0"/>
                <a:ea typeface="Cambria" panose="02040503050406030204" pitchFamily="18" charset="0"/>
              </a:rPr>
              <a:t>The second count of pedestrians on </a:t>
            </a:r>
            <a:r>
              <a:rPr lang="en-GB" dirty="0" err="1">
                <a:latin typeface="Cambria" panose="02040503050406030204" pitchFamily="18" charset="0"/>
                <a:ea typeface="Cambria" panose="02040503050406030204" pitchFamily="18" charset="0"/>
              </a:rPr>
              <a:t>Maršala</a:t>
            </a:r>
            <a:r>
              <a:rPr lang="en-GB" dirty="0">
                <a:latin typeface="Cambria" panose="02040503050406030204" pitchFamily="18" charset="0"/>
                <a:ea typeface="Cambria" panose="02040503050406030204" pitchFamily="18" charset="0"/>
              </a:rPr>
              <a:t> </a:t>
            </a:r>
            <a:r>
              <a:rPr lang="en-GB" dirty="0" err="1">
                <a:latin typeface="Cambria" panose="02040503050406030204" pitchFamily="18" charset="0"/>
                <a:ea typeface="Cambria" panose="02040503050406030204" pitchFamily="18" charset="0"/>
              </a:rPr>
              <a:t>Tita</a:t>
            </a:r>
            <a:r>
              <a:rPr lang="en-GB" dirty="0">
                <a:latin typeface="Cambria" panose="02040503050406030204" pitchFamily="18" charset="0"/>
                <a:ea typeface="Cambria" panose="02040503050406030204" pitchFamily="18" charset="0"/>
              </a:rPr>
              <a:t> Street (Orto-photo: </a:t>
            </a:r>
            <a:r>
              <a:rPr lang="en-GB" dirty="0" err="1">
                <a:latin typeface="Cambria" panose="02040503050406030204" pitchFamily="18" charset="0"/>
                <a:ea typeface="Cambria" panose="02040503050406030204" pitchFamily="18" charset="0"/>
              </a:rPr>
              <a:t>GISplan</a:t>
            </a:r>
            <a:r>
              <a:rPr lang="en-GB" dirty="0">
                <a:latin typeface="Cambria" panose="02040503050406030204" pitchFamily="18" charset="0"/>
                <a:ea typeface="Cambria" panose="02040503050406030204" pitchFamily="18" charset="0"/>
              </a:rPr>
              <a:t> archive</a:t>
            </a:r>
            <a:r>
              <a:rPr lang="en-GB" b="1" dirty="0"/>
              <a:t>)</a:t>
            </a:r>
            <a:endParaRPr lang="en-US" dirty="0"/>
          </a:p>
        </p:txBody>
      </p:sp>
      <p:pic>
        <p:nvPicPr>
          <p:cNvPr id="4" name="Picture 3" descr="E:\Konferencije\Ljubljana_ Streets_ 2020\Marko\Zenica_Brojevi_Popodne_v01-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888" y="0"/>
            <a:ext cx="4899582" cy="6858000"/>
          </a:xfrm>
          <a:prstGeom prst="rect">
            <a:avLst/>
          </a:prstGeom>
          <a:noFill/>
          <a:ln>
            <a:noFill/>
          </a:ln>
        </p:spPr>
      </p:pic>
    </p:spTree>
    <p:extLst>
      <p:ext uri="{BB962C8B-B14F-4D97-AF65-F5344CB8AC3E}">
        <p14:creationId xmlns:p14="http://schemas.microsoft.com/office/powerpoint/2010/main" val="4182967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17740" y="2113005"/>
            <a:ext cx="2817341" cy="3272311"/>
          </a:xfrm>
        </p:spPr>
        <p:txBody>
          <a:bodyPr/>
          <a:lstStyle/>
          <a:p>
            <a:r>
              <a:rPr lang="en-GB" dirty="0" err="1">
                <a:latin typeface="Cambria" panose="02040503050406030204" pitchFamily="18" charset="0"/>
                <a:ea typeface="Cambria" panose="02040503050406030204" pitchFamily="18" charset="0"/>
              </a:rPr>
              <a:t>Ruđera</a:t>
            </a:r>
            <a:r>
              <a:rPr lang="en-GB" dirty="0">
                <a:latin typeface="Cambria" panose="02040503050406030204" pitchFamily="18" charset="0"/>
                <a:ea typeface="Cambria" panose="02040503050406030204" pitchFamily="18" charset="0"/>
              </a:rPr>
              <a:t> </a:t>
            </a:r>
            <a:r>
              <a:rPr lang="en-GB" dirty="0" err="1">
                <a:latin typeface="Cambria" panose="02040503050406030204" pitchFamily="18" charset="0"/>
                <a:ea typeface="Cambria" panose="02040503050406030204" pitchFamily="18" charset="0"/>
              </a:rPr>
              <a:t>Boškovića</a:t>
            </a:r>
            <a:r>
              <a:rPr lang="en-GB" dirty="0">
                <a:latin typeface="Cambria" panose="02040503050406030204" pitchFamily="18" charset="0"/>
                <a:ea typeface="Cambria" panose="02040503050406030204" pitchFamily="18" charset="0"/>
              </a:rPr>
              <a:t> Street with all programs and services (Orto-photo: </a:t>
            </a:r>
            <a:r>
              <a:rPr lang="en-GB" dirty="0" err="1">
                <a:latin typeface="Cambria" panose="02040503050406030204" pitchFamily="18" charset="0"/>
                <a:ea typeface="Cambria" panose="02040503050406030204" pitchFamily="18" charset="0"/>
              </a:rPr>
              <a:t>GISplan</a:t>
            </a:r>
            <a:r>
              <a:rPr lang="en-GB" dirty="0">
                <a:latin typeface="Cambria" panose="02040503050406030204" pitchFamily="18" charset="0"/>
                <a:ea typeface="Cambria" panose="02040503050406030204" pitchFamily="18" charset="0"/>
              </a:rPr>
              <a:t> archive)</a:t>
            </a:r>
            <a:endParaRPr lang="en-US" dirty="0">
              <a:latin typeface="Cambria" panose="02040503050406030204" pitchFamily="18" charset="0"/>
              <a:ea typeface="Cambria" panose="02040503050406030204" pitchFamily="18" charset="0"/>
            </a:endParaRPr>
          </a:p>
          <a:p>
            <a:r>
              <a:rPr lang="en-GB" dirty="0">
                <a:latin typeface="Cambria" panose="02040503050406030204" pitchFamily="18" charset="0"/>
                <a:ea typeface="Cambria" panose="02040503050406030204" pitchFamily="18" charset="0"/>
              </a:rPr>
              <a:t> </a:t>
            </a:r>
            <a:endParaRPr lang="en-US" dirty="0">
              <a:latin typeface="Cambria" panose="02040503050406030204" pitchFamily="18" charset="0"/>
              <a:ea typeface="Cambria" panose="02040503050406030204" pitchFamily="18" charset="0"/>
            </a:endParaRPr>
          </a:p>
          <a:p>
            <a:endParaRPr lang="en-US" dirty="0"/>
          </a:p>
        </p:txBody>
      </p:sp>
      <p:pic>
        <p:nvPicPr>
          <p:cNvPr id="4" name="Picture 3" descr="E:\Konferencije\Ljubljana_ Streets_ 2020\Marko\ST3_Popis_v02-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311" y="0"/>
            <a:ext cx="4875522" cy="6858000"/>
          </a:xfrm>
          <a:prstGeom prst="rect">
            <a:avLst/>
          </a:prstGeom>
          <a:noFill/>
          <a:ln>
            <a:noFill/>
          </a:ln>
        </p:spPr>
      </p:pic>
    </p:spTree>
    <p:extLst>
      <p:ext uri="{BB962C8B-B14F-4D97-AF65-F5344CB8AC3E}">
        <p14:creationId xmlns:p14="http://schemas.microsoft.com/office/powerpoint/2010/main" val="3389000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52519" y="1680518"/>
            <a:ext cx="2434281" cy="4631554"/>
          </a:xfrm>
        </p:spPr>
        <p:txBody>
          <a:bodyPr/>
          <a:lstStyle/>
          <a:p>
            <a:r>
              <a:rPr lang="en-GB" dirty="0">
                <a:latin typeface="Cambria" panose="02040503050406030204" pitchFamily="18" charset="0"/>
                <a:ea typeface="Cambria" panose="02040503050406030204" pitchFamily="18" charset="0"/>
              </a:rPr>
              <a:t>The first count of pedestrians on </a:t>
            </a:r>
            <a:r>
              <a:rPr lang="en-GB" dirty="0" err="1">
                <a:latin typeface="Cambria" panose="02040503050406030204" pitchFamily="18" charset="0"/>
                <a:ea typeface="Cambria" panose="02040503050406030204" pitchFamily="18" charset="0"/>
              </a:rPr>
              <a:t>Ruđera</a:t>
            </a:r>
            <a:r>
              <a:rPr lang="en-GB" dirty="0">
                <a:latin typeface="Cambria" panose="02040503050406030204" pitchFamily="18" charset="0"/>
                <a:ea typeface="Cambria" panose="02040503050406030204" pitchFamily="18" charset="0"/>
              </a:rPr>
              <a:t> </a:t>
            </a:r>
            <a:r>
              <a:rPr lang="en-GB" dirty="0" err="1">
                <a:latin typeface="Cambria" panose="02040503050406030204" pitchFamily="18" charset="0"/>
                <a:ea typeface="Cambria" panose="02040503050406030204" pitchFamily="18" charset="0"/>
              </a:rPr>
              <a:t>Boškovića</a:t>
            </a:r>
            <a:r>
              <a:rPr lang="en-GB" dirty="0">
                <a:latin typeface="Cambria" panose="02040503050406030204" pitchFamily="18" charset="0"/>
                <a:ea typeface="Cambria" panose="02040503050406030204" pitchFamily="18" charset="0"/>
              </a:rPr>
              <a:t> Street (Orto-photo: </a:t>
            </a:r>
            <a:r>
              <a:rPr lang="en-GB" dirty="0" err="1">
                <a:latin typeface="Cambria" panose="02040503050406030204" pitchFamily="18" charset="0"/>
                <a:ea typeface="Cambria" panose="02040503050406030204" pitchFamily="18" charset="0"/>
              </a:rPr>
              <a:t>GISplan</a:t>
            </a:r>
            <a:r>
              <a:rPr lang="en-GB" dirty="0">
                <a:latin typeface="Cambria" panose="02040503050406030204" pitchFamily="18" charset="0"/>
                <a:ea typeface="Cambria" panose="02040503050406030204" pitchFamily="18" charset="0"/>
              </a:rPr>
              <a:t> archive)</a:t>
            </a:r>
            <a:endParaRPr lang="en-US" dirty="0">
              <a:latin typeface="Cambria" panose="02040503050406030204" pitchFamily="18" charset="0"/>
              <a:ea typeface="Cambria" panose="02040503050406030204" pitchFamily="18" charset="0"/>
            </a:endParaRPr>
          </a:p>
          <a:p>
            <a:endParaRPr lang="en-US" dirty="0"/>
          </a:p>
        </p:txBody>
      </p:sp>
      <p:pic>
        <p:nvPicPr>
          <p:cNvPr id="4" name="Picture 3" descr="E:\Konferencije\Ljubljana_ Streets_ 2020\Marko\ST3_Brojevi_Jutro_v01-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405" y="0"/>
            <a:ext cx="4660951" cy="6858000"/>
          </a:xfrm>
          <a:prstGeom prst="rect">
            <a:avLst/>
          </a:prstGeom>
          <a:noFill/>
          <a:ln>
            <a:noFill/>
          </a:ln>
        </p:spPr>
      </p:pic>
    </p:spTree>
    <p:extLst>
      <p:ext uri="{BB962C8B-B14F-4D97-AF65-F5344CB8AC3E}">
        <p14:creationId xmlns:p14="http://schemas.microsoft.com/office/powerpoint/2010/main" val="3664307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27804" y="2199504"/>
            <a:ext cx="2582564" cy="3890148"/>
          </a:xfrm>
        </p:spPr>
        <p:txBody>
          <a:bodyPr/>
          <a:lstStyle/>
          <a:p>
            <a:r>
              <a:rPr lang="en-GB" dirty="0">
                <a:latin typeface="Cambria" panose="02040503050406030204" pitchFamily="18" charset="0"/>
                <a:ea typeface="Cambria" panose="02040503050406030204" pitchFamily="18" charset="0"/>
              </a:rPr>
              <a:t>The second count of pedestrians on </a:t>
            </a:r>
            <a:r>
              <a:rPr lang="en-GB" dirty="0" err="1">
                <a:latin typeface="Cambria" panose="02040503050406030204" pitchFamily="18" charset="0"/>
                <a:ea typeface="Cambria" panose="02040503050406030204" pitchFamily="18" charset="0"/>
              </a:rPr>
              <a:t>Ruđera</a:t>
            </a:r>
            <a:r>
              <a:rPr lang="en-GB" dirty="0">
                <a:latin typeface="Cambria" panose="02040503050406030204" pitchFamily="18" charset="0"/>
                <a:ea typeface="Cambria" panose="02040503050406030204" pitchFamily="18" charset="0"/>
              </a:rPr>
              <a:t> </a:t>
            </a:r>
            <a:r>
              <a:rPr lang="en-GB" dirty="0" err="1">
                <a:latin typeface="Cambria" panose="02040503050406030204" pitchFamily="18" charset="0"/>
                <a:ea typeface="Cambria" panose="02040503050406030204" pitchFamily="18" charset="0"/>
              </a:rPr>
              <a:t>Boškovića</a:t>
            </a:r>
            <a:r>
              <a:rPr lang="en-GB" dirty="0">
                <a:latin typeface="Cambria" panose="02040503050406030204" pitchFamily="18" charset="0"/>
                <a:ea typeface="Cambria" panose="02040503050406030204" pitchFamily="18" charset="0"/>
              </a:rPr>
              <a:t> Street (Orto-photo: </a:t>
            </a:r>
            <a:r>
              <a:rPr lang="en-GB" dirty="0" err="1">
                <a:latin typeface="Cambria" panose="02040503050406030204" pitchFamily="18" charset="0"/>
                <a:ea typeface="Cambria" panose="02040503050406030204" pitchFamily="18" charset="0"/>
              </a:rPr>
              <a:t>GISplan</a:t>
            </a:r>
            <a:r>
              <a:rPr lang="en-GB" dirty="0">
                <a:latin typeface="Cambria" panose="02040503050406030204" pitchFamily="18" charset="0"/>
                <a:ea typeface="Cambria" panose="02040503050406030204" pitchFamily="18" charset="0"/>
              </a:rPr>
              <a:t> archive)</a:t>
            </a:r>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p:txBody>
      </p:sp>
      <p:pic>
        <p:nvPicPr>
          <p:cNvPr id="4" name="Picture 3" descr="E:\Konferencije\Ljubljana_ Streets_ 2020\Marko\ST3_Brojevi_Popodne_v01-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118" y="0"/>
            <a:ext cx="4596713" cy="6858000"/>
          </a:xfrm>
          <a:prstGeom prst="rect">
            <a:avLst/>
          </a:prstGeom>
          <a:noFill/>
          <a:ln>
            <a:noFill/>
          </a:ln>
        </p:spPr>
      </p:pic>
    </p:spTree>
    <p:extLst>
      <p:ext uri="{BB962C8B-B14F-4D97-AF65-F5344CB8AC3E}">
        <p14:creationId xmlns:p14="http://schemas.microsoft.com/office/powerpoint/2010/main" val="2931696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8601" y="1784480"/>
            <a:ext cx="7886700" cy="2812233"/>
          </a:xfrm>
        </p:spPr>
        <p:txBody>
          <a:bodyPr>
            <a:normAutofit/>
          </a:bodyPr>
          <a:lstStyle/>
          <a:p>
            <a:r>
              <a:rPr lang="hr-HR" b="1" dirty="0" smtClean="0">
                <a:latin typeface="Cambria" panose="02040503050406030204" pitchFamily="18" charset="0"/>
                <a:ea typeface="Cambria" panose="02040503050406030204" pitchFamily="18" charset="0"/>
              </a:rPr>
              <a:t>Conclusion:</a:t>
            </a:r>
          </a:p>
          <a:p>
            <a:r>
              <a:rPr lang="en-GB" dirty="0" smtClean="0">
                <a:latin typeface="Cambria" panose="02040503050406030204" pitchFamily="18" charset="0"/>
                <a:ea typeface="Cambria" panose="02040503050406030204" pitchFamily="18" charset="0"/>
              </a:rPr>
              <a:t>Diversity </a:t>
            </a:r>
            <a:r>
              <a:rPr lang="en-GB" dirty="0">
                <a:latin typeface="Cambria" panose="02040503050406030204" pitchFamily="18" charset="0"/>
                <a:ea typeface="Cambria" panose="02040503050406030204" pitchFamily="18" charset="0"/>
              </a:rPr>
              <a:t>and mixture of uses are preconditions of dynamic streets. This includes both, the dense concentration in the case of people who are there because of residence and those who are there because of city programs, on the very street or in the vicinity.</a:t>
            </a:r>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p>
        </p:txBody>
      </p:sp>
    </p:spTree>
    <p:extLst>
      <p:ext uri="{BB962C8B-B14F-4D97-AF65-F5344CB8AC3E}">
        <p14:creationId xmlns:p14="http://schemas.microsoft.com/office/powerpoint/2010/main" val="3458691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186250"/>
            <a:ext cx="7886700" cy="4903402"/>
          </a:xfrm>
        </p:spPr>
        <p:txBody>
          <a:bodyPr/>
          <a:lstStyle/>
          <a:p>
            <a:r>
              <a:rPr lang="hr-HR" b="1" dirty="0" smtClean="0">
                <a:latin typeface="Cambria" panose="02040503050406030204" pitchFamily="18" charset="0"/>
                <a:ea typeface="Cambria" panose="02040503050406030204" pitchFamily="18" charset="0"/>
              </a:rPr>
              <a:t>Reflections and recomendation</a:t>
            </a:r>
          </a:p>
          <a:p>
            <a:r>
              <a:rPr lang="en-GB" dirty="0" smtClean="0">
                <a:latin typeface="Cambria" panose="02040503050406030204" pitchFamily="18" charset="0"/>
                <a:ea typeface="Cambria" panose="02040503050406030204" pitchFamily="18" charset="0"/>
              </a:rPr>
              <a:t>The </a:t>
            </a:r>
            <a:r>
              <a:rPr lang="en-GB" dirty="0">
                <a:latin typeface="Cambria" panose="02040503050406030204" pitchFamily="18" charset="0"/>
                <a:ea typeface="Cambria" panose="02040503050406030204" pitchFamily="18" charset="0"/>
              </a:rPr>
              <a:t>actual contribution to the set thesis would be fully realized through the continuation of research in the following months.  </a:t>
            </a:r>
            <a:r>
              <a:rPr lang="en-GB" dirty="0" err="1">
                <a:latin typeface="Cambria" panose="02040503050406030204" pitchFamily="18" charset="0"/>
                <a:ea typeface="Cambria" panose="02040503050406030204" pitchFamily="18" charset="0"/>
              </a:rPr>
              <a:t>Maršala</a:t>
            </a:r>
            <a:r>
              <a:rPr lang="en-GB" dirty="0">
                <a:latin typeface="Cambria" panose="02040503050406030204" pitchFamily="18" charset="0"/>
                <a:ea typeface="Cambria" panose="02040503050406030204" pitchFamily="18" charset="0"/>
              </a:rPr>
              <a:t> </a:t>
            </a:r>
            <a:r>
              <a:rPr lang="en-GB" dirty="0" err="1">
                <a:latin typeface="Cambria" panose="02040503050406030204" pitchFamily="18" charset="0"/>
                <a:ea typeface="Cambria" panose="02040503050406030204" pitchFamily="18" charset="0"/>
              </a:rPr>
              <a:t>Tita</a:t>
            </a:r>
            <a:r>
              <a:rPr lang="en-GB" dirty="0">
                <a:latin typeface="Cambria" panose="02040503050406030204" pitchFamily="18" charset="0"/>
                <a:ea typeface="Cambria" panose="02040503050406030204" pitchFamily="18" charset="0"/>
              </a:rPr>
              <a:t> Street in </a:t>
            </a:r>
            <a:r>
              <a:rPr lang="en-GB" dirty="0" err="1">
                <a:latin typeface="Cambria" panose="02040503050406030204" pitchFamily="18" charset="0"/>
                <a:ea typeface="Cambria" panose="02040503050406030204" pitchFamily="18" charset="0"/>
              </a:rPr>
              <a:t>Zenica</a:t>
            </a:r>
            <a:r>
              <a:rPr lang="en-GB" dirty="0">
                <a:latin typeface="Cambria" panose="02040503050406030204" pitchFamily="18" charset="0"/>
                <a:ea typeface="Cambria" panose="02040503050406030204" pitchFamily="18" charset="0"/>
              </a:rPr>
              <a:t>, in </a:t>
            </a:r>
            <a:r>
              <a:rPr lang="en-GB" dirty="0" err="1">
                <a:latin typeface="Cambria" panose="02040503050406030204" pitchFamily="18" charset="0"/>
                <a:ea typeface="Cambria" panose="02040503050406030204" pitchFamily="18" charset="0"/>
              </a:rPr>
              <a:t>BiH</a:t>
            </a:r>
            <a:r>
              <a:rPr lang="en-GB" dirty="0">
                <a:latin typeface="Cambria" panose="02040503050406030204" pitchFamily="18" charset="0"/>
                <a:ea typeface="Cambria" panose="02040503050406030204" pitchFamily="18" charset="0"/>
              </a:rPr>
              <a:t> and </a:t>
            </a:r>
            <a:r>
              <a:rPr lang="en-GB" dirty="0" err="1">
                <a:latin typeface="Cambria" panose="02040503050406030204" pitchFamily="18" charset="0"/>
                <a:ea typeface="Cambria" panose="02040503050406030204" pitchFamily="18" charset="0"/>
              </a:rPr>
              <a:t>Ruđera</a:t>
            </a:r>
            <a:r>
              <a:rPr lang="en-GB" dirty="0">
                <a:latin typeface="Cambria" panose="02040503050406030204" pitchFamily="18" charset="0"/>
                <a:ea typeface="Cambria" panose="02040503050406030204" pitchFamily="18" charset="0"/>
              </a:rPr>
              <a:t> </a:t>
            </a:r>
            <a:r>
              <a:rPr lang="en-GB" dirty="0" err="1">
                <a:latin typeface="Cambria" panose="02040503050406030204" pitchFamily="18" charset="0"/>
                <a:ea typeface="Cambria" panose="02040503050406030204" pitchFamily="18" charset="0"/>
              </a:rPr>
              <a:t>Boškovića</a:t>
            </a:r>
            <a:r>
              <a:rPr lang="en-GB" dirty="0">
                <a:latin typeface="Cambria" panose="02040503050406030204" pitchFamily="18" charset="0"/>
                <a:ea typeface="Cambria" panose="02040503050406030204" pitchFamily="18" charset="0"/>
              </a:rPr>
              <a:t> Street in Split/Split 3, in Croatia, are both vital to city life. To describe their qualities and special features will give an overview of their strengths and uniqueness to everyone concerned with urban development – users, owners, merchants and politicians. </a:t>
            </a:r>
            <a:endParaRPr lang="en-US" dirty="0">
              <a:latin typeface="Cambria" panose="02040503050406030204" pitchFamily="18" charset="0"/>
              <a:ea typeface="Cambria" panose="02040503050406030204" pitchFamily="18" charset="0"/>
            </a:endParaRPr>
          </a:p>
          <a:p>
            <a:endParaRPr lang="en-US" b="1" dirty="0"/>
          </a:p>
        </p:txBody>
      </p:sp>
    </p:spTree>
    <p:extLst>
      <p:ext uri="{BB962C8B-B14F-4D97-AF65-F5344CB8AC3E}">
        <p14:creationId xmlns:p14="http://schemas.microsoft.com/office/powerpoint/2010/main" val="1072627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000898"/>
            <a:ext cx="7886700" cy="5088754"/>
          </a:xfrm>
        </p:spPr>
        <p:txBody>
          <a:bodyPr>
            <a:noAutofit/>
          </a:bodyPr>
          <a:lstStyle/>
          <a:p>
            <a:r>
              <a:rPr lang="hr-HR" b="1" dirty="0" smtClean="0">
                <a:latin typeface="Cambria" panose="02040503050406030204" pitchFamily="18" charset="0"/>
                <a:ea typeface="Cambria" panose="02040503050406030204" pitchFamily="18" charset="0"/>
              </a:rPr>
              <a:t>References</a:t>
            </a:r>
          </a:p>
          <a:p>
            <a:r>
              <a:rPr lang="en-GB" sz="1800" dirty="0" err="1" smtClean="0">
                <a:latin typeface="Cambria" panose="02040503050406030204" pitchFamily="18" charset="0"/>
                <a:ea typeface="Cambria" panose="02040503050406030204" pitchFamily="18" charset="0"/>
              </a:rPr>
              <a:t>Džananović</a:t>
            </a:r>
            <a:r>
              <a:rPr lang="en-GB" sz="1800" dirty="0">
                <a:latin typeface="Cambria" panose="02040503050406030204" pitchFamily="18" charset="0"/>
                <a:ea typeface="Cambria" panose="02040503050406030204" pitchFamily="18" charset="0"/>
              </a:rPr>
              <a:t>, M. (2017). </a:t>
            </a:r>
            <a:r>
              <a:rPr lang="en-GB" sz="1800" i="1" dirty="0">
                <a:latin typeface="Cambria" panose="02040503050406030204" pitchFamily="18" charset="0"/>
                <a:ea typeface="Cambria" panose="02040503050406030204" pitchFamily="18" charset="0"/>
              </a:rPr>
              <a:t>Grad u </a:t>
            </a:r>
            <a:r>
              <a:rPr lang="en-GB" sz="1800" i="1" dirty="0" err="1">
                <a:latin typeface="Cambria" panose="02040503050406030204" pitchFamily="18" charset="0"/>
                <a:ea typeface="Cambria" panose="02040503050406030204" pitchFamily="18" charset="0"/>
              </a:rPr>
              <a:t>dimnjacima</a:t>
            </a:r>
            <a:r>
              <a:rPr lang="en-GB" sz="1800" i="1" dirty="0">
                <a:latin typeface="Cambria" panose="02040503050406030204" pitchFamily="18" charset="0"/>
                <a:ea typeface="Cambria" panose="02040503050406030204" pitchFamily="18" charset="0"/>
              </a:rPr>
              <a:t> – </a:t>
            </a:r>
            <a:r>
              <a:rPr lang="en-GB" sz="1800" i="1" dirty="0" err="1">
                <a:latin typeface="Cambria" panose="02040503050406030204" pitchFamily="18" charset="0"/>
                <a:ea typeface="Cambria" panose="02040503050406030204" pitchFamily="18" charset="0"/>
              </a:rPr>
              <a:t>urbanizacija</a:t>
            </a:r>
            <a:r>
              <a:rPr lang="en-GB" sz="1800" i="1" dirty="0">
                <a:latin typeface="Cambria" panose="02040503050406030204" pitchFamily="18" charset="0"/>
                <a:ea typeface="Cambria" panose="02040503050406030204" pitchFamily="18" charset="0"/>
              </a:rPr>
              <a:t> </a:t>
            </a:r>
            <a:r>
              <a:rPr lang="en-GB" sz="1800" i="1" dirty="0" err="1">
                <a:latin typeface="Cambria" panose="02040503050406030204" pitchFamily="18" charset="0"/>
                <a:ea typeface="Cambria" panose="02040503050406030204" pitchFamily="18" charset="0"/>
              </a:rPr>
              <a:t>Zenice</a:t>
            </a:r>
            <a:r>
              <a:rPr lang="en-GB" sz="1800" i="1" dirty="0">
                <a:latin typeface="Cambria" panose="02040503050406030204" pitchFamily="18" charset="0"/>
                <a:ea typeface="Cambria" panose="02040503050406030204" pitchFamily="18" charset="0"/>
              </a:rPr>
              <a:t> od 1945. do 1990. </a:t>
            </a:r>
            <a:r>
              <a:rPr lang="en-GB" sz="1800" i="1" dirty="0" err="1">
                <a:latin typeface="Cambria" panose="02040503050406030204" pitchFamily="18" charset="0"/>
                <a:ea typeface="Cambria" panose="02040503050406030204" pitchFamily="18" charset="0"/>
              </a:rPr>
              <a:t>godine</a:t>
            </a:r>
            <a:r>
              <a:rPr lang="en-GB" sz="1800" i="1" dirty="0">
                <a:latin typeface="Cambria" panose="02040503050406030204" pitchFamily="18" charset="0"/>
                <a:ea typeface="Cambria" panose="02040503050406030204" pitchFamily="18" charset="0"/>
              </a:rPr>
              <a:t> (</a:t>
            </a:r>
            <a:r>
              <a:rPr lang="en-GB" sz="1800" dirty="0">
                <a:latin typeface="Cambria" panose="02040503050406030204" pitchFamily="18" charset="0"/>
                <a:ea typeface="Cambria" panose="02040503050406030204" pitchFamily="18" charset="0"/>
              </a:rPr>
              <a:t>City in chimneys - urbanization of </a:t>
            </a:r>
            <a:r>
              <a:rPr lang="en-GB" sz="1800" dirty="0" err="1">
                <a:latin typeface="Cambria" panose="02040503050406030204" pitchFamily="18" charset="0"/>
                <a:ea typeface="Cambria" panose="02040503050406030204" pitchFamily="18" charset="0"/>
              </a:rPr>
              <a:t>Zenica</a:t>
            </a:r>
            <a:r>
              <a:rPr lang="en-GB" sz="1800" dirty="0">
                <a:latin typeface="Cambria" panose="02040503050406030204" pitchFamily="18" charset="0"/>
                <a:ea typeface="Cambria" panose="02040503050406030204" pitchFamily="18" charset="0"/>
              </a:rPr>
              <a:t> from 1945 to 1990</a:t>
            </a:r>
            <a:r>
              <a:rPr lang="en-GB" sz="1800" i="1" dirty="0">
                <a:latin typeface="Cambria" panose="02040503050406030204" pitchFamily="18" charset="0"/>
                <a:ea typeface="Cambria" panose="02040503050406030204" pitchFamily="18" charset="0"/>
              </a:rPr>
              <a:t>),</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Udruženje</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za</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zaštitu</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intelektualnih</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i</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kulturnih</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vrijednosti</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Zjenica</a:t>
            </a:r>
            <a:r>
              <a:rPr lang="en-GB" sz="1800" dirty="0">
                <a:latin typeface="Cambria" panose="02040503050406030204" pitchFamily="18" charset="0"/>
                <a:ea typeface="Cambria" panose="02040503050406030204" pitchFamily="18" charset="0"/>
              </a:rPr>
              <a:t>.</a:t>
            </a:r>
            <a:r>
              <a:rPr lang="en-GB" sz="1800" i="1" dirty="0">
                <a:latin typeface="Cambria" panose="02040503050406030204" pitchFamily="18" charset="0"/>
                <a:ea typeface="Cambria" panose="02040503050406030204" pitchFamily="18" charset="0"/>
              </a:rPr>
              <a:t> </a:t>
            </a:r>
            <a:endParaRPr lang="en-US" sz="1800" dirty="0">
              <a:latin typeface="Cambria" panose="02040503050406030204" pitchFamily="18" charset="0"/>
              <a:ea typeface="Cambria" panose="02040503050406030204" pitchFamily="18" charset="0"/>
            </a:endParaRPr>
          </a:p>
          <a:p>
            <a:r>
              <a:rPr lang="en-GB" sz="1800" i="1" dirty="0">
                <a:latin typeface="Cambria" panose="02040503050406030204" pitchFamily="18" charset="0"/>
                <a:ea typeface="Cambria" panose="02040503050406030204" pitchFamily="18" charset="0"/>
              </a:rPr>
              <a:t> </a:t>
            </a:r>
            <a:r>
              <a:rPr lang="en-GB" sz="1800" dirty="0" err="1" smtClean="0">
                <a:latin typeface="Cambria" panose="02040503050406030204" pitchFamily="18" charset="0"/>
                <a:ea typeface="Cambria" panose="02040503050406030204" pitchFamily="18" charset="0"/>
              </a:rPr>
              <a:t>Gehl</a:t>
            </a:r>
            <a:r>
              <a:rPr lang="en-GB" sz="1800" dirty="0">
                <a:latin typeface="Cambria" panose="02040503050406030204" pitchFamily="18" charset="0"/>
                <a:ea typeface="Cambria" panose="02040503050406030204" pitchFamily="18" charset="0"/>
              </a:rPr>
              <a:t>, J., </a:t>
            </a:r>
            <a:r>
              <a:rPr lang="en-GB" sz="1800" dirty="0" err="1">
                <a:latin typeface="Cambria" panose="02040503050406030204" pitchFamily="18" charset="0"/>
                <a:ea typeface="Cambria" panose="02040503050406030204" pitchFamily="18" charset="0"/>
              </a:rPr>
              <a:t>Gemzøe</a:t>
            </a:r>
            <a:r>
              <a:rPr lang="en-GB" sz="1800" dirty="0">
                <a:latin typeface="Cambria" panose="02040503050406030204" pitchFamily="18" charset="0"/>
                <a:ea typeface="Cambria" panose="02040503050406030204" pitchFamily="18" charset="0"/>
              </a:rPr>
              <a:t>, L. (2004). (First published in 1996) </a:t>
            </a:r>
            <a:r>
              <a:rPr lang="en-GB" sz="1800" i="1" dirty="0">
                <a:latin typeface="Cambria" panose="02040503050406030204" pitchFamily="18" charset="0"/>
                <a:ea typeface="Cambria" panose="02040503050406030204" pitchFamily="18" charset="0"/>
              </a:rPr>
              <a:t>Public Spaces Public Life </a:t>
            </a:r>
            <a:r>
              <a:rPr lang="en-GB" sz="1800" dirty="0">
                <a:latin typeface="Cambria" panose="02040503050406030204" pitchFamily="18" charset="0"/>
                <a:ea typeface="Cambria" panose="02040503050406030204" pitchFamily="18" charset="0"/>
              </a:rPr>
              <a:t>– </a:t>
            </a:r>
            <a:r>
              <a:rPr lang="en-GB" sz="1800" i="1" dirty="0">
                <a:latin typeface="Cambria" panose="02040503050406030204" pitchFamily="18" charset="0"/>
                <a:ea typeface="Cambria" panose="02040503050406030204" pitchFamily="18" charset="0"/>
              </a:rPr>
              <a:t>Copenhagen, </a:t>
            </a:r>
            <a:r>
              <a:rPr lang="en-GB" sz="1800" dirty="0">
                <a:latin typeface="Cambria" panose="02040503050406030204" pitchFamily="18" charset="0"/>
                <a:ea typeface="Cambria" panose="02040503050406030204" pitchFamily="18" charset="0"/>
              </a:rPr>
              <a:t>The Danish Architectural </a:t>
            </a:r>
            <a:r>
              <a:rPr lang="en-GB" sz="1800" dirty="0" err="1">
                <a:latin typeface="Cambria" panose="02040503050406030204" pitchFamily="18" charset="0"/>
                <a:ea typeface="Cambria" panose="02040503050406030204" pitchFamily="18" charset="0"/>
              </a:rPr>
              <a:t>Presss</a:t>
            </a:r>
            <a:r>
              <a:rPr lang="en-GB" sz="1800" dirty="0">
                <a:latin typeface="Cambria" panose="02040503050406030204" pitchFamily="18" charset="0"/>
                <a:ea typeface="Cambria" panose="02040503050406030204" pitchFamily="18" charset="0"/>
              </a:rPr>
              <a:t> &amp; The Royal Danish Academy of Fine Arts. School of Architecture Publishers. </a:t>
            </a:r>
            <a:endParaRPr lang="en-US" sz="1800" dirty="0">
              <a:latin typeface="Cambria" panose="02040503050406030204" pitchFamily="18" charset="0"/>
              <a:ea typeface="Cambria" panose="02040503050406030204" pitchFamily="18" charset="0"/>
            </a:endParaRPr>
          </a:p>
          <a:p>
            <a:r>
              <a:rPr lang="en-GB" sz="1800" dirty="0">
                <a:latin typeface="Cambria" panose="02040503050406030204" pitchFamily="18" charset="0"/>
                <a:ea typeface="Cambria" panose="02040503050406030204" pitchFamily="18" charset="0"/>
              </a:rPr>
              <a:t> </a:t>
            </a:r>
            <a:r>
              <a:rPr lang="en-GB" sz="1800" dirty="0" smtClean="0">
                <a:latin typeface="Cambria" panose="02040503050406030204" pitchFamily="18" charset="0"/>
                <a:ea typeface="Cambria" panose="02040503050406030204" pitchFamily="18" charset="0"/>
              </a:rPr>
              <a:t>Jacobs</a:t>
            </a:r>
            <a:r>
              <a:rPr lang="en-GB" sz="1800" dirty="0">
                <a:latin typeface="Cambria" panose="02040503050406030204" pitchFamily="18" charset="0"/>
                <a:ea typeface="Cambria" panose="02040503050406030204" pitchFamily="18" charset="0"/>
              </a:rPr>
              <a:t>, J. (1992). (First published in 1961) </a:t>
            </a:r>
            <a:r>
              <a:rPr lang="en-GB" sz="1800" i="1" dirty="0">
                <a:latin typeface="Cambria" panose="02040503050406030204" pitchFamily="18" charset="0"/>
                <a:ea typeface="Cambria" panose="02040503050406030204" pitchFamily="18" charset="0"/>
              </a:rPr>
              <a:t>The Death and Life of Great American Cities.</a:t>
            </a:r>
            <a:r>
              <a:rPr lang="en-GB" sz="1800" dirty="0">
                <a:latin typeface="Cambria" panose="02040503050406030204" pitchFamily="18" charset="0"/>
                <a:ea typeface="Cambria" panose="02040503050406030204" pitchFamily="18" charset="0"/>
              </a:rPr>
              <a:t> Vintage Books. </a:t>
            </a:r>
            <a:endParaRPr lang="en-US" sz="1800" dirty="0">
              <a:latin typeface="Cambria" panose="02040503050406030204" pitchFamily="18" charset="0"/>
              <a:ea typeface="Cambria" panose="02040503050406030204" pitchFamily="18" charset="0"/>
            </a:endParaRPr>
          </a:p>
          <a:p>
            <a:r>
              <a:rPr lang="en-GB" sz="1800" dirty="0">
                <a:latin typeface="Cambria" panose="02040503050406030204" pitchFamily="18" charset="0"/>
                <a:ea typeface="Cambria" panose="02040503050406030204" pitchFamily="18" charset="0"/>
              </a:rPr>
              <a:t> </a:t>
            </a:r>
            <a:r>
              <a:rPr lang="en-GB" sz="1800" dirty="0" smtClean="0">
                <a:latin typeface="Cambria" panose="02040503050406030204" pitchFamily="18" charset="0"/>
                <a:ea typeface="Cambria" panose="02040503050406030204" pitchFamily="18" charset="0"/>
              </a:rPr>
              <a:t>Kukoč</a:t>
            </a:r>
            <a:r>
              <a:rPr lang="en-GB" sz="1800" dirty="0">
                <a:latin typeface="Cambria" panose="02040503050406030204" pitchFamily="18" charset="0"/>
                <a:ea typeface="Cambria" panose="02040503050406030204" pitchFamily="18" charset="0"/>
              </a:rPr>
              <a:t>, V. (2013).  </a:t>
            </a:r>
            <a:r>
              <a:rPr lang="en-GB" sz="1800" i="1" dirty="0" err="1">
                <a:latin typeface="Cambria" panose="02040503050406030204" pitchFamily="18" charset="0"/>
                <a:ea typeface="Cambria" panose="02040503050406030204" pitchFamily="18" charset="0"/>
              </a:rPr>
              <a:t>Metoda</a:t>
            </a:r>
            <a:r>
              <a:rPr lang="en-GB" sz="1800" i="1" dirty="0">
                <a:latin typeface="Cambria" panose="02040503050406030204" pitchFamily="18" charset="0"/>
                <a:ea typeface="Cambria" panose="02040503050406030204" pitchFamily="18" charset="0"/>
              </a:rPr>
              <a:t> </a:t>
            </a:r>
            <a:r>
              <a:rPr lang="en-GB" sz="1800" i="1" dirty="0" err="1">
                <a:latin typeface="Cambria" panose="02040503050406030204" pitchFamily="18" charset="0"/>
                <a:ea typeface="Cambria" panose="02040503050406030204" pitchFamily="18" charset="0"/>
              </a:rPr>
              <a:t>za</a:t>
            </a:r>
            <a:r>
              <a:rPr lang="en-GB" sz="1800" i="1" dirty="0">
                <a:latin typeface="Cambria" panose="02040503050406030204" pitchFamily="18" charset="0"/>
                <a:ea typeface="Cambria" panose="02040503050406030204" pitchFamily="18" charset="0"/>
              </a:rPr>
              <a:t> </a:t>
            </a:r>
            <a:r>
              <a:rPr lang="en-GB" sz="1800" i="1" dirty="0" err="1">
                <a:latin typeface="Cambria" panose="02040503050406030204" pitchFamily="18" charset="0"/>
                <a:ea typeface="Cambria" panose="02040503050406030204" pitchFamily="18" charset="0"/>
              </a:rPr>
              <a:t>načrtovanje</a:t>
            </a:r>
            <a:r>
              <a:rPr lang="en-GB" sz="1800" i="1" dirty="0">
                <a:latin typeface="Cambria" panose="02040503050406030204" pitchFamily="18" charset="0"/>
                <a:ea typeface="Cambria" panose="02040503050406030204" pitchFamily="18" charset="0"/>
              </a:rPr>
              <a:t> </a:t>
            </a:r>
            <a:r>
              <a:rPr lang="en-GB" sz="1800" i="1" dirty="0" err="1">
                <a:latin typeface="Cambria" panose="02040503050406030204" pitchFamily="18" charset="0"/>
                <a:ea typeface="Cambria" panose="02040503050406030204" pitchFamily="18" charset="0"/>
              </a:rPr>
              <a:t>javnih</a:t>
            </a:r>
            <a:r>
              <a:rPr lang="en-GB" sz="1800" i="1" dirty="0">
                <a:latin typeface="Cambria" panose="02040503050406030204" pitchFamily="18" charset="0"/>
                <a:ea typeface="Cambria" panose="02040503050406030204" pitchFamily="18" charset="0"/>
              </a:rPr>
              <a:t> </a:t>
            </a:r>
            <a:r>
              <a:rPr lang="en-GB" sz="1800" i="1" dirty="0" err="1">
                <a:latin typeface="Cambria" panose="02040503050406030204" pitchFamily="18" charset="0"/>
                <a:ea typeface="Cambria" panose="02040503050406030204" pitchFamily="18" charset="0"/>
              </a:rPr>
              <a:t>mestnih</a:t>
            </a:r>
            <a:r>
              <a:rPr lang="en-GB" sz="1800" i="1" dirty="0">
                <a:latin typeface="Cambria" panose="02040503050406030204" pitchFamily="18" charset="0"/>
                <a:ea typeface="Cambria" panose="02040503050406030204" pitchFamily="18" charset="0"/>
              </a:rPr>
              <a:t> </a:t>
            </a:r>
            <a:r>
              <a:rPr lang="en-GB" sz="1800" i="1" dirty="0" err="1">
                <a:latin typeface="Cambria" panose="02040503050406030204" pitchFamily="18" charset="0"/>
                <a:ea typeface="Cambria" panose="02040503050406030204" pitchFamily="18" charset="0"/>
              </a:rPr>
              <a:t>prostorov</a:t>
            </a:r>
            <a:r>
              <a:rPr lang="en-GB" sz="1800" i="1" dirty="0">
                <a:latin typeface="Cambria" panose="02040503050406030204" pitchFamily="18" charset="0"/>
                <a:ea typeface="Cambria" panose="02040503050406030204" pitchFamily="18" charset="0"/>
              </a:rPr>
              <a:t> v </a:t>
            </a:r>
            <a:r>
              <a:rPr lang="en-GB" sz="1800" i="1" dirty="0" err="1">
                <a:latin typeface="Cambria" panose="02040503050406030204" pitchFamily="18" charset="0"/>
                <a:ea typeface="Cambria" panose="02040503050406030204" pitchFamily="18" charset="0"/>
              </a:rPr>
              <a:t>obdobju</a:t>
            </a:r>
            <a:r>
              <a:rPr lang="en-GB" sz="1800" i="1" dirty="0">
                <a:latin typeface="Cambria" panose="02040503050406030204" pitchFamily="18" charset="0"/>
                <a:ea typeface="Cambria" panose="02040503050406030204" pitchFamily="18" charset="0"/>
              </a:rPr>
              <a:t> </a:t>
            </a:r>
            <a:r>
              <a:rPr lang="en-GB" sz="1800" i="1" dirty="0" err="1">
                <a:latin typeface="Cambria" panose="02040503050406030204" pitchFamily="18" charset="0"/>
                <a:ea typeface="Cambria" panose="02040503050406030204" pitchFamily="18" charset="0"/>
              </a:rPr>
              <a:t>tranzicije</a:t>
            </a:r>
            <a:r>
              <a:rPr lang="en-GB" sz="1800" i="1" dirty="0">
                <a:latin typeface="Cambria" panose="02040503050406030204" pitchFamily="18" charset="0"/>
                <a:ea typeface="Cambria" panose="02040503050406030204" pitchFamily="18" charset="0"/>
              </a:rPr>
              <a:t> </a:t>
            </a:r>
            <a:r>
              <a:rPr lang="en-GB" sz="1800" i="1" dirty="0" err="1">
                <a:latin typeface="Cambria" panose="02040503050406030204" pitchFamily="18" charset="0"/>
                <a:ea typeface="Cambria" panose="02040503050406030204" pitchFamily="18" charset="0"/>
              </a:rPr>
              <a:t>na</a:t>
            </a:r>
            <a:r>
              <a:rPr lang="en-GB" sz="1800" i="1" dirty="0">
                <a:latin typeface="Cambria" panose="02040503050406030204" pitchFamily="18" charset="0"/>
                <a:ea typeface="Cambria" panose="02040503050406030204" pitchFamily="18" charset="0"/>
              </a:rPr>
              <a:t> </a:t>
            </a:r>
            <a:r>
              <a:rPr lang="en-GB" sz="1800" i="1" dirty="0" err="1">
                <a:latin typeface="Cambria" panose="02040503050406030204" pitchFamily="18" charset="0"/>
                <a:ea typeface="Cambria" panose="02040503050406030204" pitchFamily="18" charset="0"/>
              </a:rPr>
              <a:t>primeru</a:t>
            </a:r>
            <a:r>
              <a:rPr lang="en-GB" sz="1800" i="1" dirty="0">
                <a:latin typeface="Cambria" panose="02040503050406030204" pitchFamily="18" charset="0"/>
                <a:ea typeface="Cambria" panose="02040503050406030204" pitchFamily="18" charset="0"/>
              </a:rPr>
              <a:t> Split III </a:t>
            </a:r>
            <a:r>
              <a:rPr lang="en-GB" sz="1800" dirty="0">
                <a:latin typeface="Cambria" panose="02040503050406030204" pitchFamily="18" charset="0"/>
                <a:ea typeface="Cambria" panose="02040503050406030204" pitchFamily="18" charset="0"/>
              </a:rPr>
              <a:t>(Method of Planning of Urban Public Places in Times of Transition as Exemplified by Split III). Theses, University of Ljubljana. </a:t>
            </a:r>
            <a:endParaRPr lang="en-US" sz="1800" dirty="0">
              <a:latin typeface="Cambria" panose="02040503050406030204" pitchFamily="18" charset="0"/>
              <a:ea typeface="Cambria" panose="02040503050406030204" pitchFamily="18" charset="0"/>
            </a:endParaRPr>
          </a:p>
          <a:p>
            <a:r>
              <a:rPr lang="en-GB" sz="1800" dirty="0">
                <a:latin typeface="Cambria" panose="02040503050406030204" pitchFamily="18" charset="0"/>
                <a:ea typeface="Cambria" panose="02040503050406030204" pitchFamily="18" charset="0"/>
              </a:rPr>
              <a:t> </a:t>
            </a:r>
            <a:r>
              <a:rPr lang="en-GB" sz="1800" dirty="0" smtClean="0">
                <a:latin typeface="Cambria" panose="02040503050406030204" pitchFamily="18" charset="0"/>
                <a:ea typeface="Cambria" panose="02040503050406030204" pitchFamily="18" charset="0"/>
              </a:rPr>
              <a:t>Lefebvre</a:t>
            </a:r>
            <a:r>
              <a:rPr lang="en-GB" sz="1800" dirty="0">
                <a:latin typeface="Cambria" panose="02040503050406030204" pitchFamily="18" charset="0"/>
                <a:ea typeface="Cambria" panose="02040503050406030204" pitchFamily="18" charset="0"/>
              </a:rPr>
              <a:t>, H. (1974). (First published in 1970) </a:t>
            </a:r>
            <a:r>
              <a:rPr lang="en-GB" sz="1800" i="1" dirty="0">
                <a:latin typeface="Cambria" panose="02040503050406030204" pitchFamily="18" charset="0"/>
                <a:ea typeface="Cambria" panose="02040503050406030204" pitchFamily="18" charset="0"/>
              </a:rPr>
              <a:t>Urbana </a:t>
            </a:r>
            <a:r>
              <a:rPr lang="en-GB" sz="1800" i="1" dirty="0" err="1">
                <a:latin typeface="Cambria" panose="02040503050406030204" pitchFamily="18" charset="0"/>
                <a:ea typeface="Cambria" panose="02040503050406030204" pitchFamily="18" charset="0"/>
              </a:rPr>
              <a:t>revolucija</a:t>
            </a:r>
            <a:r>
              <a:rPr lang="en-GB" sz="1800" dirty="0">
                <a:latin typeface="Cambria" panose="02040503050406030204" pitchFamily="18" charset="0"/>
                <a:ea typeface="Cambria" panose="02040503050406030204" pitchFamily="18" charset="0"/>
              </a:rPr>
              <a:t> (The original title: La </a:t>
            </a:r>
            <a:r>
              <a:rPr lang="en-GB" sz="1800" dirty="0" err="1">
                <a:latin typeface="Cambria" panose="02040503050406030204" pitchFamily="18" charset="0"/>
                <a:ea typeface="Cambria" panose="02040503050406030204" pitchFamily="18" charset="0"/>
              </a:rPr>
              <a:t>révolution</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urbaine</a:t>
            </a:r>
            <a:r>
              <a:rPr lang="en-GB" sz="1800" dirty="0">
                <a:latin typeface="Cambria" panose="02040503050406030204" pitchFamily="18" charset="0"/>
                <a:ea typeface="Cambria" panose="02040503050406030204" pitchFamily="18" charset="0"/>
              </a:rPr>
              <a:t>).  </a:t>
            </a:r>
            <a:r>
              <a:rPr lang="en-GB" sz="1800" dirty="0" err="1">
                <a:latin typeface="Cambria" panose="02040503050406030204" pitchFamily="18" charset="0"/>
                <a:ea typeface="Cambria" panose="02040503050406030204" pitchFamily="18" charset="0"/>
              </a:rPr>
              <a:t>Nolit</a:t>
            </a:r>
            <a:r>
              <a:rPr lang="en-GB" sz="1800" dirty="0">
                <a:latin typeface="Cambria" panose="02040503050406030204" pitchFamily="18" charset="0"/>
                <a:ea typeface="Cambria" panose="02040503050406030204" pitchFamily="18" charset="0"/>
              </a:rPr>
              <a:t>. </a:t>
            </a:r>
            <a:endParaRPr lang="en-US" sz="1800" dirty="0">
              <a:latin typeface="Cambria" panose="02040503050406030204" pitchFamily="18" charset="0"/>
              <a:ea typeface="Cambria" panose="02040503050406030204" pitchFamily="18" charset="0"/>
            </a:endParaRPr>
          </a:p>
          <a:p>
            <a:r>
              <a:rPr lang="en-GB" sz="1800" dirty="0">
                <a:latin typeface="Cambria" panose="02040503050406030204" pitchFamily="18" charset="0"/>
                <a:ea typeface="Cambria" panose="02040503050406030204" pitchFamily="18" charset="0"/>
              </a:rPr>
              <a:t> </a:t>
            </a:r>
            <a:r>
              <a:rPr lang="en-GB" sz="1800" dirty="0" err="1" smtClean="0">
                <a:latin typeface="Cambria" panose="02040503050406030204" pitchFamily="18" charset="0"/>
                <a:ea typeface="Cambria" panose="02040503050406030204" pitchFamily="18" charset="0"/>
              </a:rPr>
              <a:t>Mušič</a:t>
            </a:r>
            <a:r>
              <a:rPr lang="en-GB" sz="1800" dirty="0">
                <a:latin typeface="Cambria" panose="02040503050406030204" pitchFamily="18" charset="0"/>
                <a:ea typeface="Cambria" panose="02040503050406030204" pitchFamily="18" charset="0"/>
              </a:rPr>
              <a:t>, V. B. (1970). </a:t>
            </a:r>
            <a:r>
              <a:rPr lang="en-GB" sz="1800" i="1" dirty="0">
                <a:latin typeface="Cambria" panose="02040503050406030204" pitchFamily="18" charset="0"/>
                <a:ea typeface="Cambria" panose="02040503050406030204" pitchFamily="18" charset="0"/>
              </a:rPr>
              <a:t>Urban Design and Development of the Split 3 Project</a:t>
            </a:r>
            <a:r>
              <a:rPr lang="en-GB" sz="1800" dirty="0">
                <a:latin typeface="Cambria" panose="02040503050406030204" pitchFamily="18" charset="0"/>
                <a:ea typeface="Cambria" panose="02040503050406030204" pitchFamily="18" charset="0"/>
              </a:rPr>
              <a:t>, </a:t>
            </a:r>
            <a:r>
              <a:rPr lang="en-GB" sz="1800" i="1" dirty="0">
                <a:latin typeface="Cambria" panose="02040503050406030204" pitchFamily="18" charset="0"/>
                <a:ea typeface="Cambria" panose="02040503050406030204" pitchFamily="18" charset="0"/>
              </a:rPr>
              <a:t>SINTEZA –journal of art culture, double issue</a:t>
            </a:r>
            <a:r>
              <a:rPr lang="en-GB" sz="1800" dirty="0">
                <a:latin typeface="Cambria" panose="02040503050406030204" pitchFamily="18" charset="0"/>
                <a:ea typeface="Cambria" panose="02040503050406030204" pitchFamily="18" charset="0"/>
              </a:rPr>
              <a:t> 18 &amp; 19.  </a:t>
            </a:r>
            <a:endParaRPr lang="en-US" sz="1800" dirty="0">
              <a:latin typeface="Cambria" panose="02040503050406030204" pitchFamily="18" charset="0"/>
              <a:ea typeface="Cambria" panose="02040503050406030204" pitchFamily="18" charset="0"/>
            </a:endParaRPr>
          </a:p>
          <a:p>
            <a:r>
              <a:rPr lang="en-GB" sz="1800" dirty="0">
                <a:latin typeface="Cambria" panose="02040503050406030204" pitchFamily="18" charset="0"/>
                <a:ea typeface="Cambria" panose="02040503050406030204" pitchFamily="18" charset="0"/>
              </a:rPr>
              <a:t> </a:t>
            </a:r>
            <a:r>
              <a:rPr lang="en-GB" sz="1800" i="1" dirty="0">
                <a:latin typeface="Cambria" panose="02040503050406030204" pitchFamily="18" charset="0"/>
                <a:ea typeface="Cambria" panose="02040503050406030204" pitchFamily="18" charset="0"/>
              </a:rPr>
              <a:t> </a:t>
            </a:r>
            <a:endParaRPr lang="en-US" sz="1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0156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9747" y="988541"/>
            <a:ext cx="7886700" cy="4534929"/>
          </a:xfrm>
        </p:spPr>
        <p:txBody>
          <a:bodyPr>
            <a:normAutofit/>
          </a:bodyPr>
          <a:lstStyle/>
          <a:p>
            <a:r>
              <a:rPr lang="en-GB" sz="1800" dirty="0">
                <a:latin typeface="Cambria" panose="02040503050406030204" pitchFamily="18" charset="0"/>
                <a:ea typeface="Cambria" panose="02040503050406030204" pitchFamily="18" charset="0"/>
              </a:rPr>
              <a:t>Official pages of the Assembly and the Government of </a:t>
            </a:r>
            <a:r>
              <a:rPr lang="en-GB" sz="1800" dirty="0" err="1">
                <a:latin typeface="Cambria" panose="02040503050406030204" pitchFamily="18" charset="0"/>
                <a:ea typeface="Cambria" panose="02040503050406030204" pitchFamily="18" charset="0"/>
              </a:rPr>
              <a:t>Zenica</a:t>
            </a:r>
            <a:r>
              <a:rPr lang="en-GB" sz="1800" dirty="0">
                <a:latin typeface="Cambria" panose="02040503050406030204" pitchFamily="18" charset="0"/>
                <a:ea typeface="Cambria" panose="02040503050406030204" pitchFamily="18" charset="0"/>
              </a:rPr>
              <a:t> - </a:t>
            </a:r>
            <a:r>
              <a:rPr lang="en-GB" sz="1800" dirty="0" err="1">
                <a:latin typeface="Cambria" panose="02040503050406030204" pitchFamily="18" charset="0"/>
                <a:ea typeface="Cambria" panose="02040503050406030204" pitchFamily="18" charset="0"/>
              </a:rPr>
              <a:t>Doboj</a:t>
            </a:r>
            <a:r>
              <a:rPr lang="en-GB" sz="1800" dirty="0">
                <a:latin typeface="Cambria" panose="02040503050406030204" pitchFamily="18" charset="0"/>
                <a:ea typeface="Cambria" panose="02040503050406030204" pitchFamily="18" charset="0"/>
              </a:rPr>
              <a:t> Canton, B&amp;H.       (2020, June 9). </a:t>
            </a:r>
            <a:r>
              <a:rPr lang="en-GB" sz="1800" i="1" dirty="0">
                <a:latin typeface="Cambria" panose="02040503050406030204" pitchFamily="18" charset="0"/>
                <a:ea typeface="Cambria" panose="02040503050406030204" pitchFamily="18" charset="0"/>
              </a:rPr>
              <a:t>Trade, tourism and catering. </a:t>
            </a:r>
            <a:r>
              <a:rPr lang="en-GB" sz="1800" dirty="0">
                <a:latin typeface="Cambria" panose="02040503050406030204" pitchFamily="18" charset="0"/>
                <a:ea typeface="Cambria" panose="02040503050406030204" pitchFamily="18" charset="0"/>
              </a:rPr>
              <a:t>Retrieved from </a:t>
            </a:r>
            <a:r>
              <a:rPr lang="en-GB" sz="1800" dirty="0">
                <a:latin typeface="Cambria" panose="02040503050406030204" pitchFamily="18" charset="0"/>
                <a:ea typeface="Cambria" panose="02040503050406030204" pitchFamily="18" charset="0"/>
                <a:hlinkClick r:id="rId2"/>
              </a:rPr>
              <a:t>https://zdk.ba/press/item/2965-trgovina-turizam-i-ugostiteljstvo</a:t>
            </a:r>
            <a:r>
              <a:rPr lang="en-GB" sz="1800" i="1" dirty="0">
                <a:latin typeface="Cambria" panose="02040503050406030204" pitchFamily="18" charset="0"/>
                <a:ea typeface="Cambria" panose="02040503050406030204" pitchFamily="18" charset="0"/>
              </a:rPr>
              <a:t> </a:t>
            </a:r>
            <a:endParaRPr lang="en-US" sz="1800" dirty="0">
              <a:latin typeface="Cambria" panose="02040503050406030204" pitchFamily="18" charset="0"/>
              <a:ea typeface="Cambria" panose="02040503050406030204" pitchFamily="18" charset="0"/>
            </a:endParaRPr>
          </a:p>
          <a:p>
            <a:r>
              <a:rPr lang="en-GB" sz="1800" i="1" dirty="0">
                <a:latin typeface="Cambria" panose="02040503050406030204" pitchFamily="18" charset="0"/>
                <a:ea typeface="Cambria" panose="02040503050406030204" pitchFamily="18" charset="0"/>
              </a:rPr>
              <a:t> </a:t>
            </a:r>
            <a:r>
              <a:rPr lang="en-GB" sz="1800" dirty="0" smtClean="0">
                <a:latin typeface="Cambria" panose="02040503050406030204" pitchFamily="18" charset="0"/>
                <a:ea typeface="Cambria" panose="02040503050406030204" pitchFamily="18" charset="0"/>
              </a:rPr>
              <a:t>The </a:t>
            </a:r>
            <a:r>
              <a:rPr lang="en-GB" sz="1800" dirty="0">
                <a:latin typeface="Cambria" panose="02040503050406030204" pitchFamily="18" charset="0"/>
                <a:ea typeface="Cambria" panose="02040503050406030204" pitchFamily="18" charset="0"/>
              </a:rPr>
              <a:t>Economist (2020, May 14). </a:t>
            </a:r>
            <a:r>
              <a:rPr lang="en-GB" sz="1800" i="1" dirty="0">
                <a:latin typeface="Cambria" panose="02040503050406030204" pitchFamily="18" charset="0"/>
                <a:ea typeface="Cambria" panose="02040503050406030204" pitchFamily="18" charset="0"/>
              </a:rPr>
              <a:t>Has </a:t>
            </a:r>
            <a:r>
              <a:rPr lang="en-GB" sz="1800" i="1" dirty="0" err="1">
                <a:latin typeface="Cambria" panose="02040503050406030204" pitchFamily="18" charset="0"/>
                <a:ea typeface="Cambria" panose="02040503050406030204" pitchFamily="18" charset="0"/>
              </a:rPr>
              <a:t>covid</a:t>
            </a:r>
            <a:r>
              <a:rPr lang="en-GB" sz="1800" i="1" dirty="0">
                <a:latin typeface="Cambria" panose="02040503050406030204" pitchFamily="18" charset="0"/>
                <a:ea typeface="Cambria" panose="02040503050406030204" pitchFamily="18" charset="0"/>
              </a:rPr>
              <a:t> – 19 killed globalisation? </a:t>
            </a:r>
            <a:r>
              <a:rPr lang="en-GB" sz="1800" dirty="0">
                <a:latin typeface="Cambria" panose="02040503050406030204" pitchFamily="18" charset="0"/>
                <a:ea typeface="Cambria" panose="02040503050406030204" pitchFamily="18" charset="0"/>
              </a:rPr>
              <a:t>Retrieved from </a:t>
            </a:r>
            <a:r>
              <a:rPr lang="en-GB" sz="1800" dirty="0">
                <a:latin typeface="Cambria" panose="02040503050406030204" pitchFamily="18" charset="0"/>
                <a:ea typeface="Cambria" panose="02040503050406030204" pitchFamily="18" charset="0"/>
                <a:hlinkClick r:id="rId3"/>
              </a:rPr>
              <a:t>https://www.economist.com/leaders/2020/05/14/has-covid-19-killed-globalisation</a:t>
            </a:r>
            <a:r>
              <a:rPr lang="en-GB" sz="1800" dirty="0">
                <a:latin typeface="Cambria" panose="02040503050406030204" pitchFamily="18" charset="0"/>
                <a:ea typeface="Cambria" panose="02040503050406030204" pitchFamily="18" charset="0"/>
              </a:rPr>
              <a:t> </a:t>
            </a:r>
            <a:endParaRPr lang="en-US" sz="1800" dirty="0">
              <a:latin typeface="Cambria" panose="02040503050406030204" pitchFamily="18" charset="0"/>
              <a:ea typeface="Cambria" panose="02040503050406030204" pitchFamily="18" charset="0"/>
            </a:endParaRPr>
          </a:p>
          <a:p>
            <a:endParaRPr lang="hr-HR" sz="1800" dirty="0" smtClean="0"/>
          </a:p>
          <a:p>
            <a:r>
              <a:rPr lang="hr-HR" b="1" dirty="0" smtClean="0">
                <a:latin typeface="Cambria" panose="02040503050406030204" pitchFamily="18" charset="0"/>
                <a:ea typeface="Cambria" panose="02040503050406030204" pitchFamily="18" charset="0"/>
              </a:rPr>
              <a:t>Photography:</a:t>
            </a:r>
          </a:p>
          <a:p>
            <a:r>
              <a:rPr lang="hr-HR" sz="1800" b="1" dirty="0" smtClean="0">
                <a:latin typeface="Cambria" panose="02040503050406030204" pitchFamily="18" charset="0"/>
                <a:ea typeface="Cambria" panose="02040503050406030204" pitchFamily="18" charset="0"/>
              </a:rPr>
              <a:t>Zenica</a:t>
            </a:r>
            <a:r>
              <a:rPr lang="hr-HR" sz="1800" dirty="0" smtClean="0">
                <a:latin typeface="Cambria" panose="02040503050406030204" pitchFamily="18" charset="0"/>
                <a:ea typeface="Cambria" panose="02040503050406030204" pitchFamily="18" charset="0"/>
              </a:rPr>
              <a:t>: Džananović M.  and </a:t>
            </a:r>
            <a:r>
              <a:rPr lang="en-US" sz="1800" dirty="0" err="1" smtClean="0">
                <a:latin typeface="Cambria" panose="02040503050406030204" pitchFamily="18" charset="0"/>
                <a:ea typeface="Cambria" panose="02040503050406030204" pitchFamily="18" charset="0"/>
              </a:rPr>
              <a:t>Albaldawi</a:t>
            </a:r>
            <a:r>
              <a:rPr lang="hr-HR" sz="1800" dirty="0" smtClean="0">
                <a:latin typeface="Cambria" panose="02040503050406030204" pitchFamily="18" charset="0"/>
                <a:ea typeface="Cambria" panose="02040503050406030204" pitchFamily="18" charset="0"/>
              </a:rPr>
              <a:t> A.</a:t>
            </a:r>
          </a:p>
          <a:p>
            <a:r>
              <a:rPr lang="hr-HR" sz="1800" b="1" dirty="0" smtClean="0">
                <a:latin typeface="Cambria" panose="02040503050406030204" pitchFamily="18" charset="0"/>
                <a:ea typeface="Cambria" panose="02040503050406030204" pitchFamily="18" charset="0"/>
              </a:rPr>
              <a:t>Split</a:t>
            </a:r>
            <a:r>
              <a:rPr lang="hr-HR" sz="1800" dirty="0" smtClean="0">
                <a:latin typeface="Cambria" panose="02040503050406030204" pitchFamily="18" charset="0"/>
                <a:ea typeface="Cambria" panose="02040503050406030204" pitchFamily="18" charset="0"/>
              </a:rPr>
              <a:t>: Jurčić L.</a:t>
            </a:r>
            <a:endParaRPr lang="hr-HR" sz="1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7084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99751" y="2136339"/>
            <a:ext cx="7587049" cy="3354765"/>
          </a:xfrm>
          <a:prstGeom prst="rect">
            <a:avLst/>
          </a:prstGeom>
        </p:spPr>
        <p:txBody>
          <a:bodyPr wrap="square">
            <a:spAutoFit/>
          </a:bodyPr>
          <a:lstStyle/>
          <a:p>
            <a:pPr algn="just">
              <a:spcBef>
                <a:spcPts val="600"/>
              </a:spcBef>
              <a:spcAft>
                <a:spcPts val="600"/>
              </a:spcAft>
            </a:pPr>
            <a:r>
              <a:rPr lang="en-GB" sz="2400" dirty="0">
                <a:latin typeface="Cambria" panose="02040503050406030204" pitchFamily="18" charset="0"/>
                <a:ea typeface="Cambria" panose="02040503050406030204" pitchFamily="18" charset="0"/>
              </a:rPr>
              <a:t>Streets are the primary urban element and the primary public good. </a:t>
            </a:r>
            <a:endParaRPr lang="hr-HR" sz="2400" dirty="0" smtClean="0">
              <a:latin typeface="Cambria" panose="02040503050406030204" pitchFamily="18" charset="0"/>
              <a:ea typeface="Cambria" panose="02040503050406030204" pitchFamily="18" charset="0"/>
            </a:endParaRPr>
          </a:p>
          <a:p>
            <a:pPr algn="just">
              <a:spcBef>
                <a:spcPts val="600"/>
              </a:spcBef>
              <a:spcAft>
                <a:spcPts val="600"/>
              </a:spcAft>
            </a:pPr>
            <a:r>
              <a:rPr lang="hr-HR" sz="2400" dirty="0" smtClean="0">
                <a:latin typeface="Cambria" panose="02040503050406030204" pitchFamily="18" charset="0"/>
                <a:ea typeface="Cambria" panose="02040503050406030204" pitchFamily="18" charset="0"/>
              </a:rPr>
              <a:t>I</a:t>
            </a:r>
            <a:r>
              <a:rPr lang="en-GB" sz="2400" dirty="0" smtClean="0">
                <a:latin typeface="Cambria" panose="02040503050406030204" pitchFamily="18" charset="0"/>
                <a:ea typeface="Cambria" panose="02040503050406030204" pitchFamily="18" charset="0"/>
              </a:rPr>
              <a:t>n </a:t>
            </a:r>
            <a:r>
              <a:rPr lang="en-GB" sz="2400" dirty="0">
                <a:latin typeface="Cambria" panose="02040503050406030204" pitchFamily="18" charset="0"/>
                <a:ea typeface="Cambria" panose="02040503050406030204" pitchFamily="18" charset="0"/>
              </a:rPr>
              <a:t>regard to programs </a:t>
            </a:r>
            <a:r>
              <a:rPr lang="hr-HR" sz="2400" dirty="0" smtClean="0">
                <a:latin typeface="Cambria" panose="02040503050406030204" pitchFamily="18" charset="0"/>
                <a:ea typeface="Cambria" panose="02040503050406030204" pitchFamily="18" charset="0"/>
              </a:rPr>
              <a:t>there is</a:t>
            </a:r>
            <a:r>
              <a:rPr lang="en-GB" sz="2400" dirty="0" smtClean="0">
                <a:latin typeface="Cambria" panose="02040503050406030204" pitchFamily="18" charset="0"/>
                <a:ea typeface="Cambria" panose="02040503050406030204" pitchFamily="18" charset="0"/>
              </a:rPr>
              <a:t> </a:t>
            </a:r>
            <a:r>
              <a:rPr lang="en-GB" sz="2400" dirty="0">
                <a:latin typeface="Cambria" panose="02040503050406030204" pitchFamily="18" charset="0"/>
                <a:ea typeface="Cambria" panose="02040503050406030204" pitchFamily="18" charset="0"/>
              </a:rPr>
              <a:t>a primary street with city programs, a business street with a variety of businesses, a housing street with housing programs and a combination of all three. </a:t>
            </a:r>
            <a:endParaRPr lang="hr-HR" sz="2400" dirty="0" smtClean="0">
              <a:latin typeface="Cambria" panose="02040503050406030204" pitchFamily="18" charset="0"/>
              <a:ea typeface="Cambria" panose="02040503050406030204" pitchFamily="18" charset="0"/>
            </a:endParaRPr>
          </a:p>
          <a:p>
            <a:pPr algn="just">
              <a:spcBef>
                <a:spcPts val="600"/>
              </a:spcBef>
              <a:spcAft>
                <a:spcPts val="600"/>
              </a:spcAft>
            </a:pPr>
            <a:r>
              <a:rPr lang="en-GB" sz="2400" dirty="0" smtClean="0">
                <a:latin typeface="Cambria" panose="02040503050406030204" pitchFamily="18" charset="0"/>
                <a:ea typeface="Cambria" panose="02040503050406030204" pitchFamily="18" charset="0"/>
              </a:rPr>
              <a:t>In </a:t>
            </a:r>
            <a:r>
              <a:rPr lang="en-GB" sz="2400" dirty="0">
                <a:latin typeface="Cambria" panose="02040503050406030204" pitchFamily="18" charset="0"/>
                <a:ea typeface="Cambria" panose="02040503050406030204" pitchFamily="18" charset="0"/>
              </a:rPr>
              <a:t>regard to purposes </a:t>
            </a:r>
            <a:r>
              <a:rPr lang="hr-HR" sz="2400" dirty="0" smtClean="0">
                <a:latin typeface="Cambria" panose="02040503050406030204" pitchFamily="18" charset="0"/>
                <a:ea typeface="Cambria" panose="02040503050406030204" pitchFamily="18" charset="0"/>
              </a:rPr>
              <a:t>there are</a:t>
            </a:r>
            <a:r>
              <a:rPr lang="en-GB" sz="2400" dirty="0" smtClean="0">
                <a:latin typeface="Cambria" panose="02040503050406030204" pitchFamily="18" charset="0"/>
                <a:ea typeface="Cambria" panose="02040503050406030204" pitchFamily="18" charset="0"/>
              </a:rPr>
              <a:t> </a:t>
            </a:r>
            <a:r>
              <a:rPr lang="en-GB" sz="2400" dirty="0">
                <a:latin typeface="Cambria" panose="02040503050406030204" pitchFamily="18" charset="0"/>
                <a:ea typeface="Cambria" panose="02040503050406030204" pitchFamily="18" charset="0"/>
              </a:rPr>
              <a:t>streets to pedestrians and streets to automobiles. </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2620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118" y="2386013"/>
            <a:ext cx="7744469" cy="2952106"/>
          </a:xfrm>
        </p:spPr>
        <p:txBody>
          <a:bodyPr>
            <a:noAutofit/>
          </a:bodyPr>
          <a:lstStyle/>
          <a:p>
            <a:r>
              <a:rPr lang="hr-HR" dirty="0" smtClean="0">
                <a:latin typeface="Cambria" panose="02040503050406030204" pitchFamily="18" charset="0"/>
                <a:ea typeface="Cambria" panose="02040503050406030204" pitchFamily="18" charset="0"/>
              </a:rPr>
              <a:t>We researched how city </a:t>
            </a:r>
            <a:r>
              <a:rPr lang="en-GB" dirty="0" smtClean="0">
                <a:latin typeface="Cambria" panose="02040503050406030204" pitchFamily="18" charset="0"/>
                <a:ea typeface="Cambria" panose="02040503050406030204" pitchFamily="18" charset="0"/>
              </a:rPr>
              <a:t>programs </a:t>
            </a:r>
            <a:r>
              <a:rPr lang="en-GB" dirty="0">
                <a:latin typeface="Cambria" panose="02040503050406030204" pitchFamily="18" charset="0"/>
                <a:ea typeface="Cambria" panose="02040503050406030204" pitchFamily="18" charset="0"/>
              </a:rPr>
              <a:t>influence dynamism of streets, not exposed to </a:t>
            </a:r>
            <a:r>
              <a:rPr lang="en-GB" dirty="0" smtClean="0">
                <a:latin typeface="Cambria" panose="02040503050406030204" pitchFamily="18" charset="0"/>
                <a:ea typeface="Cambria" panose="02040503050406030204" pitchFamily="18" charset="0"/>
              </a:rPr>
              <a:t>tourism</a:t>
            </a:r>
            <a:r>
              <a:rPr lang="hr-HR" dirty="0" smtClean="0">
                <a:latin typeface="Cambria" panose="02040503050406030204" pitchFamily="18" charset="0"/>
                <a:ea typeface="Cambria" panose="02040503050406030204" pitchFamily="18" charset="0"/>
              </a:rPr>
              <a:t>?</a:t>
            </a:r>
            <a:r>
              <a:rPr lang="en-GB" dirty="0" smtClean="0">
                <a:latin typeface="Cambria" panose="02040503050406030204" pitchFamily="18" charset="0"/>
                <a:ea typeface="Cambria" panose="02040503050406030204" pitchFamily="18" charset="0"/>
              </a:rPr>
              <a:t>  </a:t>
            </a:r>
            <a:endParaRPr lang="hr-HR" dirty="0" smtClean="0">
              <a:latin typeface="Cambria" panose="02040503050406030204" pitchFamily="18" charset="0"/>
              <a:ea typeface="Cambria" panose="02040503050406030204" pitchFamily="18" charset="0"/>
            </a:endParaRPr>
          </a:p>
          <a:p>
            <a:endParaRPr lang="hr-HR" dirty="0">
              <a:latin typeface="Cambria" panose="02040503050406030204" pitchFamily="18" charset="0"/>
              <a:ea typeface="Cambria" panose="02040503050406030204" pitchFamily="18" charset="0"/>
            </a:endParaRPr>
          </a:p>
          <a:p>
            <a:r>
              <a:rPr lang="en-GB" dirty="0">
                <a:latin typeface="Cambria" panose="02040503050406030204" pitchFamily="18" charset="0"/>
                <a:ea typeface="Cambria" panose="02040503050406030204" pitchFamily="18" charset="0"/>
              </a:rPr>
              <a:t>Relevant insight of the topic similar to ours we find in the book of Jan </a:t>
            </a:r>
            <a:r>
              <a:rPr lang="en-GB" dirty="0" err="1">
                <a:latin typeface="Cambria" panose="02040503050406030204" pitchFamily="18" charset="0"/>
                <a:ea typeface="Cambria" panose="02040503050406030204" pitchFamily="18" charset="0"/>
              </a:rPr>
              <a:t>Gehl</a:t>
            </a:r>
            <a:r>
              <a:rPr lang="en-GB" dirty="0">
                <a:latin typeface="Cambria" panose="02040503050406030204" pitchFamily="18" charset="0"/>
                <a:ea typeface="Cambria" panose="02040503050406030204" pitchFamily="18" charset="0"/>
              </a:rPr>
              <a:t> and Lars </a:t>
            </a:r>
            <a:r>
              <a:rPr lang="en-GB" dirty="0" err="1">
                <a:latin typeface="Cambria" panose="02040503050406030204" pitchFamily="18" charset="0"/>
                <a:ea typeface="Cambria" panose="02040503050406030204" pitchFamily="18" charset="0"/>
              </a:rPr>
              <a:t>Gemzøe</a:t>
            </a:r>
            <a:r>
              <a:rPr lang="en-GB" dirty="0">
                <a:latin typeface="Cambria" panose="02040503050406030204" pitchFamily="18" charset="0"/>
                <a:ea typeface="Cambria" panose="02040503050406030204" pitchFamily="18" charset="0"/>
              </a:rPr>
              <a:t> </a:t>
            </a:r>
            <a:r>
              <a:rPr lang="en-GB" i="1" dirty="0">
                <a:latin typeface="Cambria" panose="02040503050406030204" pitchFamily="18" charset="0"/>
                <a:ea typeface="Cambria" panose="02040503050406030204" pitchFamily="18" charset="0"/>
              </a:rPr>
              <a:t>Public spaces_ Public Life</a:t>
            </a:r>
            <a:r>
              <a:rPr lang="en-GB" dirty="0">
                <a:latin typeface="Cambria" panose="02040503050406030204" pitchFamily="18" charset="0"/>
                <a:ea typeface="Cambria" panose="02040503050406030204" pitchFamily="18" charset="0"/>
              </a:rPr>
              <a:t> first published in 1996</a:t>
            </a:r>
            <a:r>
              <a:rPr lang="hr-HR" dirty="0">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5465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742" y="2439388"/>
            <a:ext cx="7886700" cy="1500187"/>
          </a:xfrm>
        </p:spPr>
        <p:txBody>
          <a:bodyPr/>
          <a:lstStyle/>
          <a:p>
            <a:r>
              <a:rPr lang="en-GB" dirty="0">
                <a:latin typeface="Times New Roman" panose="02020603050405020304" pitchFamily="18" charset="0"/>
                <a:ea typeface="Times New Roman" panose="02020603050405020304" pitchFamily="18" charset="0"/>
              </a:rPr>
              <a:t>Researchers today are preoccupied with </a:t>
            </a:r>
            <a:r>
              <a:rPr lang="en-GB" i="1" dirty="0">
                <a:latin typeface="Times New Roman" panose="02020603050405020304" pitchFamily="18" charset="0"/>
                <a:ea typeface="Times New Roman" panose="02020603050405020304" pitchFamily="18" charset="0"/>
              </a:rPr>
              <a:t>reclaiming city streets for people, shared space and pedestrian </a:t>
            </a:r>
            <a:r>
              <a:rPr lang="en-GB" i="1" dirty="0" smtClean="0">
                <a:latin typeface="Times New Roman" panose="02020603050405020304" pitchFamily="18" charset="0"/>
                <a:ea typeface="Times New Roman" panose="02020603050405020304" pitchFamily="18" charset="0"/>
              </a:rPr>
              <a:t>safety</a:t>
            </a:r>
            <a:r>
              <a:rPr lang="hr-HR" i="1" dirty="0" smtClean="0">
                <a:latin typeface="Times New Roman" panose="02020603050405020304" pitchFamily="18" charset="0"/>
                <a:ea typeface="Times New Roman" panose="02020603050405020304" pitchFamily="18" charset="0"/>
              </a:rPr>
              <a:t>.</a:t>
            </a:r>
            <a:r>
              <a:rPr lang="en-GB" i="1" dirty="0" smtClean="0">
                <a:latin typeface="Times New Roman" panose="02020603050405020304" pitchFamily="18" charset="0"/>
                <a:ea typeface="Times New Roman" panose="02020603050405020304" pitchFamily="18" charset="0"/>
              </a:rPr>
              <a:t> </a:t>
            </a:r>
            <a:r>
              <a:rPr lang="hr-HR" i="1" dirty="0" smtClean="0">
                <a:latin typeface="Times New Roman" panose="02020603050405020304" pitchFamily="18" charset="0"/>
                <a:ea typeface="Times New Roman" panose="02020603050405020304" pitchFamily="18" charset="0"/>
              </a:rPr>
              <a:t>P</a:t>
            </a:r>
            <a:r>
              <a:rPr lang="en-GB" i="1" dirty="0" err="1" smtClean="0">
                <a:latin typeface="Times New Roman" panose="02020603050405020304" pitchFamily="18" charset="0"/>
                <a:ea typeface="Times New Roman" panose="02020603050405020304" pitchFamily="18" charset="0"/>
              </a:rPr>
              <a:t>edestrianisation</a:t>
            </a:r>
            <a:r>
              <a:rPr lang="en-GB" i="1" dirty="0" smtClean="0">
                <a:latin typeface="Times New Roman" panose="02020603050405020304" pitchFamily="18" charset="0"/>
                <a:ea typeface="Times New Roman" panose="02020603050405020304" pitchFamily="18" charset="0"/>
              </a:rPr>
              <a:t> </a:t>
            </a:r>
            <a:r>
              <a:rPr lang="hr-HR" i="1" dirty="0" smtClean="0">
                <a:latin typeface="Times New Roman" panose="02020603050405020304" pitchFamily="18" charset="0"/>
                <a:ea typeface="Times New Roman" panose="02020603050405020304" pitchFamily="18" charset="0"/>
              </a:rPr>
              <a:t>is seen </a:t>
            </a:r>
            <a:r>
              <a:rPr lang="en-GB" i="1" dirty="0" smtClean="0">
                <a:latin typeface="Times New Roman" panose="02020603050405020304" pitchFamily="18" charset="0"/>
                <a:ea typeface="Times New Roman" panose="02020603050405020304" pitchFamily="18" charset="0"/>
              </a:rPr>
              <a:t>as </a:t>
            </a:r>
            <a:r>
              <a:rPr lang="en-GB" i="1" dirty="0">
                <a:latin typeface="Times New Roman" panose="02020603050405020304" pitchFamily="18" charset="0"/>
                <a:ea typeface="Times New Roman" panose="02020603050405020304" pitchFamily="18" charset="0"/>
              </a:rPr>
              <a:t>a great necessity</a:t>
            </a:r>
            <a:endParaRPr lang="en-US" dirty="0"/>
          </a:p>
          <a:p>
            <a:endParaRPr lang="en-US" dirty="0"/>
          </a:p>
        </p:txBody>
      </p:sp>
    </p:spTree>
    <p:extLst>
      <p:ext uri="{BB962C8B-B14F-4D97-AF65-F5344CB8AC3E}">
        <p14:creationId xmlns:p14="http://schemas.microsoft.com/office/powerpoint/2010/main" val="78836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958" y="2427031"/>
            <a:ext cx="7886700" cy="1500187"/>
          </a:xfrm>
        </p:spPr>
        <p:txBody>
          <a:bodyPr>
            <a:noAutofit/>
          </a:bodyPr>
          <a:lstStyle/>
          <a:p>
            <a:r>
              <a:rPr lang="hr-HR" dirty="0" smtClean="0">
                <a:latin typeface="Cambria" panose="02040503050406030204" pitchFamily="18" charset="0"/>
                <a:ea typeface="Cambria" panose="02040503050406030204" pitchFamily="18" charset="0"/>
              </a:rPr>
              <a:t>But </a:t>
            </a:r>
            <a:r>
              <a:rPr lang="en-GB" dirty="0" smtClean="0">
                <a:latin typeface="Cambria" panose="02040503050406030204" pitchFamily="18" charset="0"/>
                <a:ea typeface="Cambria" panose="02040503050406030204" pitchFamily="18" charset="0"/>
              </a:rPr>
              <a:t>already </a:t>
            </a:r>
            <a:r>
              <a:rPr lang="en-GB" dirty="0">
                <a:latin typeface="Cambria" panose="02040503050406030204" pitchFamily="18" charset="0"/>
                <a:ea typeface="Cambria" panose="02040503050406030204" pitchFamily="18" charset="0"/>
              </a:rPr>
              <a:t>in 1960s it was obvious:  “The onslaught of cars and the pressure of that industry, that is, the lobbies for cars have made the crumb the main object, the parking lot an obsession, the traffic the primary goal, the destroyers of every social and urban life. The day is approaching when the rights and powers of the car will have to be limited, not without difficulties and damage” Lefebvre (1974). </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3609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988540"/>
            <a:ext cx="7886700" cy="5436974"/>
          </a:xfrm>
        </p:spPr>
        <p:txBody>
          <a:bodyPr/>
          <a:lstStyle/>
          <a:p>
            <a:r>
              <a:rPr lang="en-GB" dirty="0" err="1" smtClean="0">
                <a:latin typeface="Cambria" panose="02040503050406030204" pitchFamily="18" charset="0"/>
                <a:ea typeface="Cambria" panose="02040503050406030204" pitchFamily="18" charset="0"/>
              </a:rPr>
              <a:t>Maršala</a:t>
            </a:r>
            <a:r>
              <a:rPr lang="en-GB" dirty="0" smtClean="0">
                <a:latin typeface="Cambria" panose="02040503050406030204" pitchFamily="18" charset="0"/>
                <a:ea typeface="Cambria" panose="02040503050406030204" pitchFamily="18" charset="0"/>
              </a:rPr>
              <a:t> </a:t>
            </a:r>
            <a:r>
              <a:rPr lang="en-GB" dirty="0" err="1">
                <a:latin typeface="Cambria" panose="02040503050406030204" pitchFamily="18" charset="0"/>
                <a:ea typeface="Cambria" panose="02040503050406030204" pitchFamily="18" charset="0"/>
              </a:rPr>
              <a:t>Tita</a:t>
            </a:r>
            <a:r>
              <a:rPr lang="en-GB" dirty="0">
                <a:latin typeface="Cambria" panose="02040503050406030204" pitchFamily="18" charset="0"/>
                <a:ea typeface="Cambria" panose="02040503050406030204" pitchFamily="18" charset="0"/>
              </a:rPr>
              <a:t> Street in </a:t>
            </a:r>
            <a:r>
              <a:rPr lang="en-GB" dirty="0" err="1">
                <a:latin typeface="Cambria" panose="02040503050406030204" pitchFamily="18" charset="0"/>
                <a:ea typeface="Cambria" panose="02040503050406030204" pitchFamily="18" charset="0"/>
              </a:rPr>
              <a:t>Zenica</a:t>
            </a:r>
            <a:r>
              <a:rPr lang="en-GB" dirty="0">
                <a:latin typeface="Cambria" panose="02040503050406030204" pitchFamily="18" charset="0"/>
                <a:ea typeface="Cambria" panose="02040503050406030204" pitchFamily="18" charset="0"/>
              </a:rPr>
              <a:t>, in </a:t>
            </a:r>
            <a:r>
              <a:rPr lang="en-GB" dirty="0" err="1" smtClean="0">
                <a:latin typeface="Cambria" panose="02040503050406030204" pitchFamily="18" charset="0"/>
                <a:ea typeface="Cambria" panose="02040503050406030204" pitchFamily="18" charset="0"/>
              </a:rPr>
              <a:t>BiH</a:t>
            </a:r>
            <a:r>
              <a:rPr lang="hr-HR" dirty="0" smtClean="0">
                <a:latin typeface="Cambria" panose="02040503050406030204" pitchFamily="18" charset="0"/>
                <a:ea typeface="Cambria" panose="02040503050406030204" pitchFamily="18" charset="0"/>
              </a:rPr>
              <a:t>,</a:t>
            </a:r>
            <a:r>
              <a:rPr lang="en-GB" dirty="0" smtClean="0">
                <a:latin typeface="Cambria" panose="02040503050406030204" pitchFamily="18" charset="0"/>
                <a:ea typeface="Cambria" panose="02040503050406030204" pitchFamily="18" charset="0"/>
              </a:rPr>
              <a:t> </a:t>
            </a:r>
            <a:r>
              <a:rPr lang="hr-HR" dirty="0" smtClean="0">
                <a:latin typeface="Cambria" panose="02040503050406030204" pitchFamily="18" charset="0"/>
                <a:ea typeface="Cambria" panose="02040503050406030204" pitchFamily="18" charset="0"/>
              </a:rPr>
              <a:t>is the first street </a:t>
            </a:r>
            <a:r>
              <a:rPr lang="hr-HR" dirty="0">
                <a:latin typeface="Cambria" panose="02040503050406030204" pitchFamily="18" charset="0"/>
                <a:ea typeface="Cambria" panose="02040503050406030204" pitchFamily="18" charset="0"/>
              </a:rPr>
              <a:t>we analysed</a:t>
            </a:r>
            <a:r>
              <a:rPr lang="hr-HR" dirty="0" smtClean="0">
                <a:latin typeface="Cambria" panose="02040503050406030204" pitchFamily="18" charset="0"/>
                <a:ea typeface="Cambria" panose="02040503050406030204" pitchFamily="18" charset="0"/>
              </a:rPr>
              <a:t>.</a:t>
            </a:r>
            <a:endParaRPr lang="hr-HR"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455" y="1857155"/>
            <a:ext cx="7370934" cy="4896946"/>
          </a:xfrm>
          <a:prstGeom prst="rect">
            <a:avLst/>
          </a:prstGeom>
        </p:spPr>
      </p:pic>
    </p:spTree>
    <p:extLst>
      <p:ext uri="{BB962C8B-B14F-4D97-AF65-F5344CB8AC3E}">
        <p14:creationId xmlns:p14="http://schemas.microsoft.com/office/powerpoint/2010/main" val="1209091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136822"/>
            <a:ext cx="7886700" cy="4952829"/>
          </a:xfrm>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888" y="1136822"/>
            <a:ext cx="7957751" cy="5287886"/>
          </a:xfrm>
          <a:prstGeom prst="rect">
            <a:avLst/>
          </a:prstGeom>
        </p:spPr>
      </p:pic>
    </p:spTree>
    <p:extLst>
      <p:ext uri="{BB962C8B-B14F-4D97-AF65-F5344CB8AC3E}">
        <p14:creationId xmlns:p14="http://schemas.microsoft.com/office/powerpoint/2010/main" val="1260039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149178"/>
            <a:ext cx="7886700" cy="4940473"/>
          </a:xfrm>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337" y="1149178"/>
            <a:ext cx="7963801" cy="5292103"/>
          </a:xfrm>
          <a:prstGeom prst="rect">
            <a:avLst/>
          </a:prstGeom>
        </p:spPr>
      </p:pic>
    </p:spTree>
    <p:extLst>
      <p:ext uri="{BB962C8B-B14F-4D97-AF65-F5344CB8AC3E}">
        <p14:creationId xmlns:p14="http://schemas.microsoft.com/office/powerpoint/2010/main" val="9479224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2158</TotalTime>
  <Words>753</Words>
  <Application>Microsoft Office PowerPoint</Application>
  <PresentationFormat>On-screen Show (4:3)</PresentationFormat>
  <Paragraphs>61</Paragraphs>
  <Slides>29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Cambria</vt:lpstr>
      <vt:lpstr>Roboto Condensed</vt:lpstr>
      <vt:lpstr>Roboto Condensed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MB_722</dc:creator>
  <cp:lastModifiedBy>Višnja Kukoč</cp:lastModifiedBy>
  <cp:revision>31</cp:revision>
  <dcterms:created xsi:type="dcterms:W3CDTF">2020-09-02T08:53:04Z</dcterms:created>
  <dcterms:modified xsi:type="dcterms:W3CDTF">2020-09-10T20:40:40Z</dcterms:modified>
</cp:coreProperties>
</file>