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8" r:id="rId3"/>
    <p:sldId id="259" r:id="rId4"/>
    <p:sldId id="265" r:id="rId5"/>
    <p:sldId id="260" r:id="rId6"/>
    <p:sldId id="261" r:id="rId7"/>
    <p:sldId id="266" r:id="rId8"/>
    <p:sldId id="267" r:id="rId9"/>
    <p:sldId id="262" r:id="rId10"/>
    <p:sldId id="263"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la Beyrouthi" initials="LB" lastIdx="1" clrIdx="0">
    <p:extLst>
      <p:ext uri="{19B8F6BF-5375-455C-9EA6-DF929625EA0E}">
        <p15:presenceInfo xmlns:p15="http://schemas.microsoft.com/office/powerpoint/2012/main" userId="Lola Beyrouth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94660"/>
  </p:normalViewPr>
  <p:slideViewPr>
    <p:cSldViewPr snapToGrid="0">
      <p:cViewPr varScale="1">
        <p:scale>
          <a:sx n="85" d="100"/>
          <a:sy n="85" d="100"/>
        </p:scale>
        <p:origin x="7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0809A16-3281-454E-BE8E-175742AED4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Date Placeholder 2">
            <a:extLst>
              <a:ext uri="{FF2B5EF4-FFF2-40B4-BE49-F238E27FC236}">
                <a16:creationId xmlns:a16="http://schemas.microsoft.com/office/drawing/2014/main" id="{EBDAE73E-17A3-4CB1-A170-67B08E9D9C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35B263E-1557-4E2B-B7C6-2BA0F94DF31B}" type="datetimeFigureOut">
              <a:rPr lang="sl-SI" smtClean="0"/>
              <a:t>21.9.2020</a:t>
            </a:fld>
            <a:endParaRPr lang="sl-SI"/>
          </a:p>
        </p:txBody>
      </p:sp>
      <p:sp>
        <p:nvSpPr>
          <p:cNvPr id="4" name="Footer Placeholder 3">
            <a:extLst>
              <a:ext uri="{FF2B5EF4-FFF2-40B4-BE49-F238E27FC236}">
                <a16:creationId xmlns:a16="http://schemas.microsoft.com/office/drawing/2014/main" id="{3B3BF9F6-30A8-4442-BCB5-8C1D6B5896D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5" name="Slide Number Placeholder 4">
            <a:extLst>
              <a:ext uri="{FF2B5EF4-FFF2-40B4-BE49-F238E27FC236}">
                <a16:creationId xmlns:a16="http://schemas.microsoft.com/office/drawing/2014/main" id="{7DC7BE12-AA5F-4A2E-AEFF-05C8B05D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340FBA-F9EF-4135-BC5F-28B9389D9847}" type="slidenum">
              <a:rPr lang="sl-SI" smtClean="0"/>
              <a:t>‹#›</a:t>
            </a:fld>
            <a:endParaRPr lang="sl-SI"/>
          </a:p>
        </p:txBody>
      </p:sp>
    </p:spTree>
    <p:extLst>
      <p:ext uri="{BB962C8B-B14F-4D97-AF65-F5344CB8AC3E}">
        <p14:creationId xmlns:p14="http://schemas.microsoft.com/office/powerpoint/2010/main" val="258194321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7C486-A3B1-493F-B702-A7B1FFD50ADB}" type="datetimeFigureOut">
              <a:rPr lang="sl-SI" smtClean="0"/>
              <a:t>21.9.2020</a:t>
            </a:fld>
            <a:endParaRPr lang="sl-SI"/>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F4B2BF-5248-4A9B-930F-33F1AF08C54F}" type="slidenum">
              <a:rPr lang="sl-SI" smtClean="0"/>
              <a:t>‹#›</a:t>
            </a:fld>
            <a:endParaRPr lang="sl-SI"/>
          </a:p>
        </p:txBody>
      </p:sp>
    </p:spTree>
    <p:extLst>
      <p:ext uri="{BB962C8B-B14F-4D97-AF65-F5344CB8AC3E}">
        <p14:creationId xmlns:p14="http://schemas.microsoft.com/office/powerpoint/2010/main" val="390823737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21">
            <a:extLst>
              <a:ext uri="{FF2B5EF4-FFF2-40B4-BE49-F238E27FC236}">
                <a16:creationId xmlns:a16="http://schemas.microsoft.com/office/drawing/2014/main" id="{6090327E-4B8A-48D8-9DF3-7A0DCDC0C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3968"/>
          </a:xfrm>
          <a:prstGeom prst="rect">
            <a:avLst/>
          </a:prstGeom>
        </p:spPr>
      </p:pic>
      <p:pic>
        <p:nvPicPr>
          <p:cNvPr id="3" name="Picture 15">
            <a:extLst>
              <a:ext uri="{FF2B5EF4-FFF2-40B4-BE49-F238E27FC236}">
                <a16:creationId xmlns:a16="http://schemas.microsoft.com/office/drawing/2014/main" id="{23C72075-87BD-4360-B94C-A7E7CB5B255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525"/>
          <a:stretch/>
        </p:blipFill>
        <p:spPr>
          <a:xfrm>
            <a:off x="0" y="423322"/>
            <a:ext cx="4905479" cy="2909777"/>
          </a:xfrm>
          <a:prstGeom prst="rect">
            <a:avLst/>
          </a:prstGeom>
        </p:spPr>
      </p:pic>
    </p:spTree>
    <p:extLst>
      <p:ext uri="{BB962C8B-B14F-4D97-AF65-F5344CB8AC3E}">
        <p14:creationId xmlns:p14="http://schemas.microsoft.com/office/powerpoint/2010/main" val="89055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CF2388-5F5B-479C-BBB7-51E9A517EFBE}" type="datetimeFigureOut">
              <a:rPr lang="sl-SI" smtClean="0"/>
              <a:t>21.9.2020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9701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CF2388-5F5B-479C-BBB7-51E9A517EFBE}" type="datetimeFigureOut">
              <a:rPr lang="sl-SI" smtClean="0"/>
              <a:t>21.9.2020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55763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CF2388-5F5B-479C-BBB7-51E9A517EFBE}" type="datetimeFigureOut">
              <a:rPr lang="sl-SI" smtClean="0"/>
              <a:t>21.9.2020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98157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CF2388-5F5B-479C-BBB7-51E9A517EFBE}" type="datetimeFigureOut">
              <a:rPr lang="sl-SI" smtClean="0"/>
              <a:t>21.9.2020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5644E36-88B7-469F-90DE-3016E2CBE28C}" type="slidenum">
              <a:rPr lang="sl-SI" smtClean="0"/>
              <a:t>‹#›</a:t>
            </a:fld>
            <a:endParaRPr lang="sl-SI"/>
          </a:p>
        </p:txBody>
      </p:sp>
      <p:pic>
        <p:nvPicPr>
          <p:cNvPr id="7" name="Picture 10">
            <a:extLst>
              <a:ext uri="{FF2B5EF4-FFF2-40B4-BE49-F238E27FC236}">
                <a16:creationId xmlns:a16="http://schemas.microsoft.com/office/drawing/2014/main" id="{C5730587-3ED1-42B9-BAFA-5A2EB5A5B4A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268" r="7378"/>
          <a:stretch/>
        </p:blipFill>
        <p:spPr>
          <a:xfrm>
            <a:off x="6868909" y="0"/>
            <a:ext cx="2275091" cy="1130151"/>
          </a:xfrm>
          <a:prstGeom prst="rect">
            <a:avLst/>
          </a:prstGeom>
        </p:spPr>
      </p:pic>
    </p:spTree>
    <p:extLst>
      <p:ext uri="{BB962C8B-B14F-4D97-AF65-F5344CB8AC3E}">
        <p14:creationId xmlns:p14="http://schemas.microsoft.com/office/powerpoint/2010/main" val="15737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CF2388-5F5B-479C-BBB7-51E9A517EFBE}" type="datetimeFigureOut">
              <a:rPr lang="sl-SI" smtClean="0"/>
              <a:t>21.9.2020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117730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CF2388-5F5B-479C-BBB7-51E9A517EFBE}" type="datetimeFigureOut">
              <a:rPr lang="sl-SI" smtClean="0"/>
              <a:t>21.9.2020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206821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CF2388-5F5B-479C-BBB7-51E9A517EFBE}" type="datetimeFigureOut">
              <a:rPr lang="sl-SI" smtClean="0"/>
              <a:t>21.9.2020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3611602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F2388-5F5B-479C-BBB7-51E9A517EFBE}" type="datetimeFigureOut">
              <a:rPr lang="sl-SI" smtClean="0"/>
              <a:t>21.9.2020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291293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CF2388-5F5B-479C-BBB7-51E9A517EFBE}" type="datetimeFigureOut">
              <a:rPr lang="sl-SI" smtClean="0"/>
              <a:t>21.9.2020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24306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CF2388-5F5B-479C-BBB7-51E9A517EFBE}" type="datetimeFigureOut">
              <a:rPr lang="sl-SI" smtClean="0"/>
              <a:t>21.9.2020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5644E36-88B7-469F-90DE-3016E2CBE28C}" type="slidenum">
              <a:rPr lang="sl-SI" smtClean="0"/>
              <a:t>‹#›</a:t>
            </a:fld>
            <a:endParaRPr lang="sl-SI"/>
          </a:p>
        </p:txBody>
      </p:sp>
    </p:spTree>
    <p:extLst>
      <p:ext uri="{BB962C8B-B14F-4D97-AF65-F5344CB8AC3E}">
        <p14:creationId xmlns:p14="http://schemas.microsoft.com/office/powerpoint/2010/main" val="3693059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F2388-5F5B-479C-BBB7-51E9A517EFBE}" type="datetimeFigureOut">
              <a:rPr lang="sl-SI" smtClean="0"/>
              <a:t>21.9.2020</a:t>
            </a:fld>
            <a:endParaRPr lang="sl-S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44E36-88B7-469F-90DE-3016E2CBE28C}" type="slidenum">
              <a:rPr lang="sl-SI" smtClean="0"/>
              <a:t>‹#›</a:t>
            </a:fld>
            <a:endParaRPr lang="sl-SI"/>
          </a:p>
        </p:txBody>
      </p:sp>
    </p:spTree>
    <p:extLst>
      <p:ext uri="{BB962C8B-B14F-4D97-AF65-F5344CB8AC3E}">
        <p14:creationId xmlns:p14="http://schemas.microsoft.com/office/powerpoint/2010/main" val="2888383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cholarship.org/uc/item/3t62h1fv" TargetMode="External"/><Relationship Id="rId2" Type="http://schemas.openxmlformats.org/officeDocument/2006/relationships/hyperlink" Target="https://www.youtube.com/watch?v=L01RivAmuhk&amp;list=RDL01RivAmuhk&amp;index=1"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291A88A-5863-4E55-8864-22BB81AAA5C8}"/>
              </a:ext>
            </a:extLst>
          </p:cNvPr>
          <p:cNvSpPr txBox="1"/>
          <p:nvPr/>
        </p:nvSpPr>
        <p:spPr>
          <a:xfrm>
            <a:off x="1372183" y="2773221"/>
            <a:ext cx="7771817" cy="769441"/>
          </a:xfrm>
          <a:prstGeom prst="rect">
            <a:avLst/>
          </a:prstGeom>
          <a:noFill/>
        </p:spPr>
        <p:txBody>
          <a:bodyPr wrap="square" rtlCol="0">
            <a:spAutoFit/>
          </a:bodyPr>
          <a:lstStyle/>
          <a:p>
            <a:r>
              <a:rPr lang="en-US" sz="2200" dirty="0">
                <a:latin typeface="Roboto Condensed Light" panose="02000000000000000000" pitchFamily="2" charset="0"/>
                <a:ea typeface="Roboto Condensed Light" panose="02000000000000000000" pitchFamily="2" charset="0"/>
              </a:rPr>
              <a:t>STREETS FOR 2030</a:t>
            </a:r>
          </a:p>
          <a:p>
            <a:r>
              <a:rPr lang="en-US" sz="2200" dirty="0">
                <a:latin typeface="Roboto Condensed Light" panose="02000000000000000000" pitchFamily="2" charset="0"/>
                <a:ea typeface="Roboto Condensed Light" panose="02000000000000000000" pitchFamily="2" charset="0"/>
              </a:rPr>
              <a:t>PROPOSING STREETS FOR INTEGRATED AND UNIVERSAL MOBILITY</a:t>
            </a:r>
            <a:endParaRPr lang="sl-SI" sz="2200" dirty="0">
              <a:latin typeface="Roboto Condensed Light" panose="02000000000000000000" pitchFamily="2" charset="0"/>
              <a:ea typeface="Roboto Condensed Light" panose="02000000000000000000" pitchFamily="2" charset="0"/>
            </a:endParaRPr>
          </a:p>
        </p:txBody>
      </p:sp>
      <p:sp>
        <p:nvSpPr>
          <p:cNvPr id="10" name="TextBox 9">
            <a:extLst>
              <a:ext uri="{FF2B5EF4-FFF2-40B4-BE49-F238E27FC236}">
                <a16:creationId xmlns:a16="http://schemas.microsoft.com/office/drawing/2014/main" id="{D6A54FF2-BB9C-4B71-A5EB-D7BF704D0FCB}"/>
              </a:ext>
            </a:extLst>
          </p:cNvPr>
          <p:cNvSpPr txBox="1"/>
          <p:nvPr/>
        </p:nvSpPr>
        <p:spPr>
          <a:xfrm>
            <a:off x="1372183" y="3963967"/>
            <a:ext cx="6858000" cy="553998"/>
          </a:xfrm>
          <a:prstGeom prst="rect">
            <a:avLst/>
          </a:prstGeom>
          <a:noFill/>
        </p:spPr>
        <p:txBody>
          <a:bodyPr wrap="square" rtlCol="0">
            <a:spAutoFit/>
          </a:bodyPr>
          <a:lstStyle/>
          <a:p>
            <a:r>
              <a:rPr lang="en-US" sz="3000" b="1" dirty="0">
                <a:latin typeface="Roboto Condensed" panose="02000000000000000000" pitchFamily="2" charset="0"/>
                <a:ea typeface="Roboto Condensed" panose="02000000000000000000" pitchFamily="2" charset="0"/>
              </a:rPr>
              <a:t>LJUBLJANA 23.</a:t>
            </a:r>
            <a:r>
              <a:rPr lang="sl-SI" sz="3000" b="1" dirty="0">
                <a:latin typeface="Roboto Condensed" panose="02000000000000000000" pitchFamily="2" charset="0"/>
                <a:ea typeface="Roboto Condensed" panose="02000000000000000000" pitchFamily="2" charset="0"/>
              </a:rPr>
              <a:t>&amp;</a:t>
            </a:r>
            <a:r>
              <a:rPr lang="en-US" sz="3000" b="1" dirty="0">
                <a:latin typeface="Roboto Condensed" panose="02000000000000000000" pitchFamily="2" charset="0"/>
                <a:ea typeface="Roboto Condensed" panose="02000000000000000000" pitchFamily="2" charset="0"/>
              </a:rPr>
              <a:t>2</a:t>
            </a:r>
            <a:r>
              <a:rPr lang="sl-SI" sz="3000" b="1" dirty="0">
                <a:latin typeface="Roboto Condensed" panose="02000000000000000000" pitchFamily="2" charset="0"/>
                <a:ea typeface="Roboto Condensed" panose="02000000000000000000" pitchFamily="2" charset="0"/>
              </a:rPr>
              <a:t>4</a:t>
            </a:r>
            <a:r>
              <a:rPr lang="en-US" sz="3000" b="1" dirty="0">
                <a:latin typeface="Roboto Condensed" panose="02000000000000000000" pitchFamily="2" charset="0"/>
                <a:ea typeface="Roboto Condensed" panose="02000000000000000000" pitchFamily="2" charset="0"/>
              </a:rPr>
              <a:t>.9.2020</a:t>
            </a:r>
            <a:endParaRPr lang="sl-SI" sz="3000" b="1" dirty="0">
              <a:latin typeface="Roboto Condensed" panose="02000000000000000000" pitchFamily="2" charset="0"/>
              <a:ea typeface="Roboto Condensed" panose="02000000000000000000" pitchFamily="2" charset="0"/>
            </a:endParaRPr>
          </a:p>
        </p:txBody>
      </p:sp>
      <p:pic>
        <p:nvPicPr>
          <p:cNvPr id="14" name="Picture 13">
            <a:extLst>
              <a:ext uri="{FF2B5EF4-FFF2-40B4-BE49-F238E27FC236}">
                <a16:creationId xmlns:a16="http://schemas.microsoft.com/office/drawing/2014/main" id="{0D1910EA-52C8-4D44-80DE-51EECE1657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4114" y="141894"/>
            <a:ext cx="700148" cy="726736"/>
          </a:xfrm>
          <a:prstGeom prst="rect">
            <a:avLst/>
          </a:prstGeom>
        </p:spPr>
      </p:pic>
      <p:pic>
        <p:nvPicPr>
          <p:cNvPr id="18" name="Picture 17">
            <a:extLst>
              <a:ext uri="{FF2B5EF4-FFF2-40B4-BE49-F238E27FC236}">
                <a16:creationId xmlns:a16="http://schemas.microsoft.com/office/drawing/2014/main" id="{1F4FBD4D-2E82-400B-8277-D028DC933C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9510" y="302305"/>
            <a:ext cx="2714625" cy="466725"/>
          </a:xfrm>
          <a:prstGeom prst="rect">
            <a:avLst/>
          </a:prstGeom>
        </p:spPr>
      </p:pic>
      <p:pic>
        <p:nvPicPr>
          <p:cNvPr id="20" name="Picture 19">
            <a:extLst>
              <a:ext uri="{FF2B5EF4-FFF2-40B4-BE49-F238E27FC236}">
                <a16:creationId xmlns:a16="http://schemas.microsoft.com/office/drawing/2014/main" id="{3B2837D6-60A1-473F-808F-D7E9601183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30183" y="170714"/>
            <a:ext cx="557797" cy="697916"/>
          </a:xfrm>
          <a:prstGeom prst="rect">
            <a:avLst/>
          </a:prstGeom>
        </p:spPr>
      </p:pic>
    </p:spTree>
    <p:extLst>
      <p:ext uri="{BB962C8B-B14F-4D97-AF65-F5344CB8AC3E}">
        <p14:creationId xmlns:p14="http://schemas.microsoft.com/office/powerpoint/2010/main" val="34337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1179444"/>
            <a:ext cx="7886700" cy="1364973"/>
          </a:xfrm>
        </p:spPr>
        <p:txBody>
          <a:bodyPr>
            <a:normAutofit/>
          </a:bodyPr>
          <a:lstStyle/>
          <a:p>
            <a:r>
              <a:rPr lang="en-US" dirty="0"/>
              <a:t>Analysis and Results</a:t>
            </a:r>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623888" y="2928730"/>
            <a:ext cx="7886700" cy="3737113"/>
          </a:xfrm>
        </p:spPr>
        <p:txBody>
          <a:bodyPr>
            <a:normAutofit fontScale="92500" lnSpcReduction="20000"/>
          </a:bodyPr>
          <a:lstStyle/>
          <a:p>
            <a:r>
              <a:rPr lang="en-US" dirty="0" err="1"/>
              <a:t>Feyrouz’s</a:t>
            </a:r>
            <a:r>
              <a:rPr lang="en-US" dirty="0"/>
              <a:t> voice with its rich timber ranges between alto and mezzo soprano A2 and C4 (France) A3 and C5 (US)</a:t>
            </a:r>
          </a:p>
          <a:p>
            <a:r>
              <a:rPr lang="en-US" dirty="0"/>
              <a:t>The </a:t>
            </a:r>
            <a:r>
              <a:rPr lang="en-US" dirty="0" err="1"/>
              <a:t>Rahbanis</a:t>
            </a:r>
            <a:r>
              <a:rPr lang="en-US" dirty="0"/>
              <a:t> liked to use the minor modes with semitone instead of the modes with ¾ tone to be able to add the harmony.</a:t>
            </a:r>
          </a:p>
          <a:p>
            <a:r>
              <a:rPr lang="en-US" dirty="0"/>
              <a:t>The introduction A is free following the language, calling the sad nights, then as the sentence develops a descending melodic line leads to the rhythmic pattern of the song DT----TD-----T with a faster tempo. The maqam </a:t>
            </a:r>
            <a:r>
              <a:rPr lang="en-US" dirty="0" err="1"/>
              <a:t>kurd</a:t>
            </a:r>
            <a:r>
              <a:rPr lang="en-US" dirty="0"/>
              <a:t> add to the nostalgia triggered by the call. The understanding of this music happens with these melodic lines in an ascending and descending movement, in the melodic progression of the narration, in the stereotypes of the imagination, picturing these sad northern nights. The ethnicity and comprehension of the language helps understanding the music as well.</a:t>
            </a:r>
          </a:p>
        </p:txBody>
      </p:sp>
    </p:spTree>
    <p:extLst>
      <p:ext uri="{BB962C8B-B14F-4D97-AF65-F5344CB8AC3E}">
        <p14:creationId xmlns:p14="http://schemas.microsoft.com/office/powerpoint/2010/main" val="3148649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1179444"/>
            <a:ext cx="7886700" cy="1364973"/>
          </a:xfrm>
        </p:spPr>
        <p:txBody>
          <a:bodyPr>
            <a:normAutofit/>
          </a:bodyPr>
          <a:lstStyle/>
          <a:p>
            <a:r>
              <a:rPr lang="en-US" dirty="0"/>
              <a:t>Conclusion</a:t>
            </a:r>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623888" y="2544418"/>
            <a:ext cx="7886700" cy="3907182"/>
          </a:xfrm>
        </p:spPr>
        <p:txBody>
          <a:bodyPr>
            <a:normAutofit fontScale="92500" lnSpcReduction="10000"/>
          </a:bodyPr>
          <a:lstStyle/>
          <a:p>
            <a:r>
              <a:rPr lang="en-US" dirty="0"/>
              <a:t>Emphasizing the role of the music on the streets, and particularly in the downtown area of the capital Beirut inhabited by the diverse people. Many groups are performing in this space which needs acoustical setting. Although the walls of the buildings are creating a sort of balance between reflection and absorption, there is still a need for supportive audio equipment. </a:t>
            </a:r>
          </a:p>
          <a:p>
            <a:r>
              <a:rPr lang="en-US" dirty="0" err="1"/>
              <a:t>Rahbanis</a:t>
            </a:r>
            <a:r>
              <a:rPr lang="en-US" dirty="0"/>
              <a:t>’ music is original composed with Lebanese structures using mainly the minor Arabic modes. Its particularity is that it </a:t>
            </a:r>
            <a:r>
              <a:rPr lang="en-US" b="1" dirty="0"/>
              <a:t>unifies the different groups by using common social issues</a:t>
            </a:r>
            <a:r>
              <a:rPr lang="en-US" dirty="0"/>
              <a:t> on different musical languages. They feature </a:t>
            </a:r>
            <a:r>
              <a:rPr lang="en-US" b="1" dirty="0"/>
              <a:t>many genres in one song </a:t>
            </a:r>
            <a:r>
              <a:rPr lang="en-US" dirty="0"/>
              <a:t>and use sad modes on dance rhythm. They also use religious modes in popular music in an original manner, turning it to signature to Lebanese folkloric music.</a:t>
            </a:r>
          </a:p>
          <a:p>
            <a:endParaRPr lang="en-US" dirty="0"/>
          </a:p>
          <a:p>
            <a:endParaRPr lang="en-US" dirty="0"/>
          </a:p>
        </p:txBody>
      </p:sp>
    </p:spTree>
    <p:extLst>
      <p:ext uri="{BB962C8B-B14F-4D97-AF65-F5344CB8AC3E}">
        <p14:creationId xmlns:p14="http://schemas.microsoft.com/office/powerpoint/2010/main" val="426264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2">
            <a:extLst>
              <a:ext uri="{FF2B5EF4-FFF2-40B4-BE49-F238E27FC236}">
                <a16:creationId xmlns:a16="http://schemas.microsoft.com/office/drawing/2014/main" id="{0D962E34-8498-45A6-8862-A61DF9C131DF}"/>
              </a:ext>
            </a:extLst>
          </p:cNvPr>
          <p:cNvSpPr txBox="1"/>
          <p:nvPr/>
        </p:nvSpPr>
        <p:spPr>
          <a:xfrm>
            <a:off x="985194" y="4187705"/>
            <a:ext cx="6858000" cy="2539157"/>
          </a:xfrm>
          <a:prstGeom prst="rect">
            <a:avLst/>
          </a:prstGeom>
          <a:noFill/>
        </p:spPr>
        <p:txBody>
          <a:bodyPr wrap="square" rtlCol="0">
            <a:spAutoFit/>
          </a:bodyPr>
          <a:lstStyle/>
          <a:p>
            <a:r>
              <a:rPr lang="en-US" sz="1300" dirty="0">
                <a:latin typeface="Roboto Condensed" panose="02000000000000000000" pitchFamily="2" charset="0"/>
                <a:ea typeface="Roboto Condensed" panose="02000000000000000000" pitchFamily="2" charset="0"/>
              </a:rPr>
              <a:t>LOLA  BEYROUTI </a:t>
            </a:r>
            <a:r>
              <a:rPr lang="sl-SI" sz="1300" dirty="0">
                <a:latin typeface="Roboto Condensed" panose="02000000000000000000" pitchFamily="2" charset="0"/>
                <a:ea typeface="Roboto Condensed" panose="02000000000000000000" pitchFamily="2" charset="0"/>
              </a:rPr>
              <a:t> </a:t>
            </a:r>
            <a:r>
              <a:rPr lang="en-US" sz="1300" dirty="0">
                <a:latin typeface="Roboto Condensed" panose="02000000000000000000" pitchFamily="2" charset="0"/>
                <a:ea typeface="Roboto Condensed" panose="02000000000000000000" pitchFamily="2" charset="0"/>
              </a:rPr>
              <a:t>INDEPENDENT</a:t>
            </a:r>
            <a:endParaRPr lang="sl-SI" sz="1300" dirty="0">
              <a:latin typeface="Roboto Condensed" panose="02000000000000000000" pitchFamily="2" charset="0"/>
              <a:ea typeface="Roboto Condensed" panose="02000000000000000000" pitchFamily="2" charset="0"/>
            </a:endParaRPr>
          </a:p>
          <a:p>
            <a:endParaRPr lang="sl-SI" sz="1300" dirty="0">
              <a:latin typeface="Roboto Condensed" panose="02000000000000000000" pitchFamily="2" charset="0"/>
              <a:ea typeface="Roboto Condensed" panose="02000000000000000000" pitchFamily="2" charset="0"/>
            </a:endParaRPr>
          </a:p>
          <a:p>
            <a:endParaRPr lang="en-US" sz="1300" dirty="0">
              <a:latin typeface="Roboto Condensed" panose="02000000000000000000" pitchFamily="2" charset="0"/>
              <a:ea typeface="Roboto Condensed" panose="02000000000000000000" pitchFamily="2" charset="0"/>
            </a:endParaRPr>
          </a:p>
          <a:p>
            <a:endParaRPr lang="sl-SI" sz="3000" b="1" dirty="0">
              <a:latin typeface="Roboto Condensed" panose="02000000000000000000" pitchFamily="2" charset="0"/>
              <a:ea typeface="Roboto Condensed" panose="02000000000000000000" pitchFamily="2" charset="0"/>
            </a:endParaRPr>
          </a:p>
          <a:p>
            <a:r>
              <a:rPr lang="en-US" sz="3000" b="1" dirty="0">
                <a:latin typeface="Roboto Condensed" panose="02000000000000000000" pitchFamily="2" charset="0"/>
                <a:ea typeface="Roboto Condensed" panose="02000000000000000000" pitchFamily="2" charset="0"/>
              </a:rPr>
              <a:t>MUSIC ON THE STREETS: Positive impressions</a:t>
            </a:r>
            <a:endParaRPr lang="sl-SI" sz="3000" b="1" dirty="0">
              <a:latin typeface="Roboto Condensed" panose="02000000000000000000" pitchFamily="2" charset="0"/>
              <a:ea typeface="Roboto Condensed" panose="02000000000000000000" pitchFamily="2" charset="0"/>
            </a:endParaRPr>
          </a:p>
          <a:p>
            <a:endParaRPr lang="sl-SI" sz="3000" b="1" dirty="0">
              <a:latin typeface="Roboto Condensed" panose="02000000000000000000" pitchFamily="2" charset="0"/>
              <a:ea typeface="Roboto Condensed" panose="02000000000000000000" pitchFamily="2" charset="0"/>
            </a:endParaRPr>
          </a:p>
        </p:txBody>
      </p:sp>
    </p:spTree>
    <p:extLst>
      <p:ext uri="{BB962C8B-B14F-4D97-AF65-F5344CB8AC3E}">
        <p14:creationId xmlns:p14="http://schemas.microsoft.com/office/powerpoint/2010/main" val="23785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1126435"/>
            <a:ext cx="7886700" cy="1510749"/>
          </a:xfrm>
        </p:spPr>
        <p:txBody>
          <a:bodyPr>
            <a:normAutofit fontScale="90000"/>
          </a:bodyPr>
          <a:lstStyle/>
          <a:p>
            <a:r>
              <a:rPr lang="en-US" dirty="0"/>
              <a:t>Connecting people through music in a common space</a:t>
            </a:r>
            <a:endParaRPr lang="fr-FR" dirty="0"/>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623888" y="2731912"/>
            <a:ext cx="7886700" cy="3933932"/>
          </a:xfrm>
        </p:spPr>
        <p:txBody>
          <a:bodyPr>
            <a:normAutofit lnSpcReduction="10000"/>
          </a:bodyPr>
          <a:lstStyle/>
          <a:p>
            <a:r>
              <a:rPr lang="en-US" dirty="0"/>
              <a:t>Find </a:t>
            </a:r>
            <a:r>
              <a:rPr lang="en-US" b="1" dirty="0"/>
              <a:t>common spaces </a:t>
            </a:r>
            <a:r>
              <a:rPr lang="en-US" dirty="0"/>
              <a:t>on the streets where music bands and ensembles can perform, providing a sense of belonging to everyone on the street.</a:t>
            </a:r>
          </a:p>
          <a:p>
            <a:r>
              <a:rPr lang="en-US" dirty="0"/>
              <a:t>Downtown Beirut was chosen as an example where music bands like the </a:t>
            </a:r>
            <a:r>
              <a:rPr lang="en-US" dirty="0" err="1"/>
              <a:t>LeBAM</a:t>
            </a:r>
            <a:r>
              <a:rPr lang="en-US" dirty="0"/>
              <a:t> (Lebanese Band Association for the promotion of Music) organize concerts and festivals. Images below </a:t>
            </a:r>
            <a:r>
              <a:rPr lang="en-US" dirty="0" err="1"/>
              <a:t>retrieved:https</a:t>
            </a:r>
            <a:r>
              <a:rPr lang="en-US" dirty="0"/>
              <a:t>://images.app.goo.gl/y8WPvHiV9FSP7TJQ7</a:t>
            </a:r>
          </a:p>
          <a:p>
            <a:r>
              <a:rPr lang="en-US" dirty="0"/>
              <a:t>The key words streets, folkloric music, and </a:t>
            </a:r>
            <a:r>
              <a:rPr lang="en-US" dirty="0" err="1"/>
              <a:t>Rahbani</a:t>
            </a:r>
            <a:r>
              <a:rPr lang="en-US" dirty="0"/>
              <a:t> summarize the hypothesis: Common Streets performance of the </a:t>
            </a:r>
            <a:r>
              <a:rPr lang="en-US" dirty="0" err="1"/>
              <a:t>Rahbanis</a:t>
            </a:r>
            <a:r>
              <a:rPr lang="en-US" dirty="0"/>
              <a:t>’ folkloric music with the Lebanese identity voice of </a:t>
            </a:r>
            <a:r>
              <a:rPr lang="en-US" dirty="0" err="1"/>
              <a:t>Feyrouz</a:t>
            </a:r>
            <a:r>
              <a:rPr lang="en-US" dirty="0"/>
              <a:t> connects people.</a:t>
            </a:r>
          </a:p>
          <a:p>
            <a:endParaRPr lang="en-US" dirty="0"/>
          </a:p>
          <a:p>
            <a:endParaRPr lang="fr-FR" dirty="0"/>
          </a:p>
        </p:txBody>
      </p:sp>
    </p:spTree>
    <p:extLst>
      <p:ext uri="{BB962C8B-B14F-4D97-AF65-F5344CB8AC3E}">
        <p14:creationId xmlns:p14="http://schemas.microsoft.com/office/powerpoint/2010/main" val="60262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1126435"/>
            <a:ext cx="7886700" cy="1510749"/>
          </a:xfrm>
        </p:spPr>
        <p:txBody>
          <a:bodyPr>
            <a:normAutofit/>
          </a:bodyPr>
          <a:lstStyle/>
          <a:p>
            <a:r>
              <a:rPr lang="en-US" dirty="0"/>
              <a:t>Downtown Beirut</a:t>
            </a:r>
            <a:endParaRPr lang="fr-FR" dirty="0"/>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477132" y="4628445"/>
            <a:ext cx="8033456" cy="3958964"/>
          </a:xfrm>
        </p:spPr>
        <p:txBody>
          <a:bodyPr>
            <a:normAutofit/>
          </a:bodyPr>
          <a:lstStyle/>
          <a:p>
            <a:endParaRPr lang="fr-FR" dirty="0"/>
          </a:p>
          <a:p>
            <a:endParaRPr lang="fr-FR" dirty="0"/>
          </a:p>
          <a:p>
            <a:endParaRPr lang="fr-FR" dirty="0"/>
          </a:p>
          <a:p>
            <a:endParaRPr lang="fr-FR" dirty="0"/>
          </a:p>
          <a:p>
            <a:endParaRPr lang="fr-FR" dirty="0"/>
          </a:p>
        </p:txBody>
      </p:sp>
      <p:pic>
        <p:nvPicPr>
          <p:cNvPr id="1026" name="Picture 2" descr="FÊTE DE LA MUSIQUE - Beyrouth célèbre la diversité | lepetitjournal.com">
            <a:extLst>
              <a:ext uri="{FF2B5EF4-FFF2-40B4-BE49-F238E27FC236}">
                <a16:creationId xmlns:a16="http://schemas.microsoft.com/office/drawing/2014/main" id="{D2979C96-42ED-4556-A648-9467216616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848" y="2637184"/>
            <a:ext cx="3795188" cy="2525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owntown beirut">
            <a:extLst>
              <a:ext uri="{FF2B5EF4-FFF2-40B4-BE49-F238E27FC236}">
                <a16:creationId xmlns:a16="http://schemas.microsoft.com/office/drawing/2014/main" id="{5B3A7880-D114-4DD8-BA30-BD06B544DA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7606" y="1963271"/>
            <a:ext cx="2527444" cy="29303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7DB0B426-32C5-4ADE-895F-D92BEF13E00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7753" y="4212137"/>
            <a:ext cx="3733672" cy="2489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01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437322"/>
            <a:ext cx="7886700" cy="2769704"/>
          </a:xfrm>
        </p:spPr>
        <p:txBody>
          <a:bodyPr>
            <a:normAutofit/>
          </a:bodyPr>
          <a:lstStyle/>
          <a:p>
            <a:r>
              <a:rPr lang="en-US" dirty="0"/>
              <a:t>Excluding negative solutions in music and finding an Identity sound</a:t>
            </a:r>
            <a:endParaRPr lang="fr-FR" dirty="0"/>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623888" y="3207026"/>
            <a:ext cx="7886700" cy="3458817"/>
          </a:xfrm>
        </p:spPr>
        <p:txBody>
          <a:bodyPr>
            <a:normAutofit/>
          </a:bodyPr>
          <a:lstStyle/>
          <a:p>
            <a:pPr marL="457200" indent="-457200">
              <a:buFont typeface="Arial" panose="020B0604020202020204" pitchFamily="34" charset="0"/>
              <a:buChar char="•"/>
            </a:pPr>
            <a:r>
              <a:rPr lang="en-US" dirty="0"/>
              <a:t>Religious music: different for each group</a:t>
            </a:r>
          </a:p>
          <a:p>
            <a:pPr marL="457200" indent="-457200">
              <a:buFont typeface="Arial" panose="020B0604020202020204" pitchFamily="34" charset="0"/>
              <a:buChar char="•"/>
            </a:pPr>
            <a:r>
              <a:rPr lang="en-US" dirty="0"/>
              <a:t>Political music: differences between citizens</a:t>
            </a:r>
          </a:p>
          <a:p>
            <a:r>
              <a:rPr lang="en-US" dirty="0"/>
              <a:t>The aim was to find a </a:t>
            </a:r>
            <a:r>
              <a:rPr lang="en-US" b="1" dirty="0"/>
              <a:t>group Identity Sound </a:t>
            </a:r>
            <a:r>
              <a:rPr lang="en-US" dirty="0"/>
              <a:t>common to all Lebanese citizens.</a:t>
            </a:r>
          </a:p>
          <a:p>
            <a:r>
              <a:rPr lang="en-US" dirty="0"/>
              <a:t>This sound can be found in an </a:t>
            </a:r>
            <a:r>
              <a:rPr lang="en-US" b="1" dirty="0"/>
              <a:t>elaborated folkloric music </a:t>
            </a:r>
            <a:r>
              <a:rPr lang="en-US" dirty="0"/>
              <a:t>with an original musical language, that is an </a:t>
            </a:r>
            <a:r>
              <a:rPr lang="en-US" b="1" dirty="0"/>
              <a:t>adaptation of specific Arabic music</a:t>
            </a:r>
            <a:r>
              <a:rPr lang="fr-FR" b="1" dirty="0"/>
              <a:t> modes </a:t>
            </a:r>
            <a:r>
              <a:rPr lang="en-US" b="1" dirty="0"/>
              <a:t>combined with the Octoechos of the Syriac modes (scales) </a:t>
            </a:r>
            <a:r>
              <a:rPr lang="en-US" dirty="0"/>
              <a:t>on Lebanese rhetoric and semiotics, such as the </a:t>
            </a:r>
            <a:r>
              <a:rPr lang="en-US" b="1" dirty="0" err="1"/>
              <a:t>Rahbanis</a:t>
            </a:r>
            <a:r>
              <a:rPr lang="en-US" b="1" dirty="0"/>
              <a:t>’ folk music, </a:t>
            </a:r>
            <a:r>
              <a:rPr lang="en-US" dirty="0"/>
              <a:t>songs and operettas.</a:t>
            </a:r>
          </a:p>
        </p:txBody>
      </p:sp>
    </p:spTree>
    <p:extLst>
      <p:ext uri="{BB962C8B-B14F-4D97-AF65-F5344CB8AC3E}">
        <p14:creationId xmlns:p14="http://schemas.microsoft.com/office/powerpoint/2010/main" val="11255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1179444"/>
            <a:ext cx="7886700" cy="1364973"/>
          </a:xfrm>
        </p:spPr>
        <p:txBody>
          <a:bodyPr>
            <a:normAutofit/>
          </a:bodyPr>
          <a:lstStyle/>
          <a:p>
            <a:r>
              <a:rPr lang="en-US" dirty="0" err="1"/>
              <a:t>Rahbani’s</a:t>
            </a:r>
            <a:r>
              <a:rPr lang="en-US" dirty="0"/>
              <a:t> Folk Music</a:t>
            </a:r>
            <a:endParaRPr lang="fr-FR" dirty="0"/>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623888" y="2928731"/>
            <a:ext cx="7886700" cy="3535570"/>
          </a:xfrm>
        </p:spPr>
        <p:txBody>
          <a:bodyPr>
            <a:normAutofit/>
          </a:bodyPr>
          <a:lstStyle/>
          <a:p>
            <a:r>
              <a:rPr lang="en-US" dirty="0"/>
              <a:t>The Lebanese </a:t>
            </a:r>
            <a:r>
              <a:rPr lang="en-US" b="1" dirty="0"/>
              <a:t>culture’s past </a:t>
            </a:r>
            <a:r>
              <a:rPr lang="en-US" dirty="0"/>
              <a:t>and the </a:t>
            </a:r>
            <a:r>
              <a:rPr lang="en-US" b="1" dirty="0"/>
              <a:t>language traits </a:t>
            </a:r>
            <a:r>
              <a:rPr lang="en-US" dirty="0"/>
              <a:t>are painted in the </a:t>
            </a:r>
            <a:r>
              <a:rPr lang="en-US" dirty="0" err="1"/>
              <a:t>Rahbanis</a:t>
            </a:r>
            <a:r>
              <a:rPr lang="en-US" dirty="0"/>
              <a:t>’ folk music, the Lebanese </a:t>
            </a:r>
            <a:r>
              <a:rPr lang="en-US" b="1" dirty="0"/>
              <a:t>folkdance </a:t>
            </a:r>
            <a:r>
              <a:rPr lang="en-US" dirty="0"/>
              <a:t>(</a:t>
            </a:r>
            <a:r>
              <a:rPr lang="en-US" dirty="0" err="1"/>
              <a:t>dabke</a:t>
            </a:r>
            <a:r>
              <a:rPr lang="en-US" dirty="0"/>
              <a:t> D-TD-T), and the voice of </a:t>
            </a:r>
            <a:r>
              <a:rPr lang="en-US" b="1" dirty="0"/>
              <a:t>Fairuz.</a:t>
            </a:r>
            <a:r>
              <a:rPr lang="en-US" dirty="0"/>
              <a:t> Their work was featured in </a:t>
            </a:r>
            <a:r>
              <a:rPr lang="en-US" b="1" dirty="0" err="1"/>
              <a:t>Baalbeck</a:t>
            </a:r>
            <a:r>
              <a:rPr lang="en-US" b="1" dirty="0"/>
              <a:t> Festivals </a:t>
            </a:r>
            <a:r>
              <a:rPr lang="en-US" dirty="0"/>
              <a:t>before the civil war.</a:t>
            </a:r>
          </a:p>
          <a:p>
            <a:r>
              <a:rPr lang="en-US" dirty="0"/>
              <a:t>The particularity of the </a:t>
            </a:r>
            <a:r>
              <a:rPr lang="en-US" dirty="0" err="1"/>
              <a:t>Rahbanis</a:t>
            </a:r>
            <a:r>
              <a:rPr lang="en-US" dirty="0"/>
              <a:t> is the </a:t>
            </a:r>
            <a:r>
              <a:rPr lang="en-US" b="1" dirty="0"/>
              <a:t>mixing of rhythms and structures </a:t>
            </a:r>
            <a:r>
              <a:rPr lang="en-US" dirty="0"/>
              <a:t>(all traditional rhythms) in one form of music that provides a </a:t>
            </a:r>
            <a:r>
              <a:rPr lang="en-US" b="1" dirty="0"/>
              <a:t>Lebanese style. </a:t>
            </a:r>
            <a:r>
              <a:rPr lang="en-US" dirty="0"/>
              <a:t>The use of the (</a:t>
            </a:r>
            <a:r>
              <a:rPr lang="en-US" dirty="0" err="1"/>
              <a:t>ei</a:t>
            </a:r>
            <a:r>
              <a:rPr lang="en-US" dirty="0"/>
              <a:t>)son is frequent, a sort of drone sound moving slowly along with the chant. Its use in the Byzantine Melchite liturgy is evident. </a:t>
            </a:r>
          </a:p>
        </p:txBody>
      </p:sp>
    </p:spTree>
    <p:extLst>
      <p:ext uri="{BB962C8B-B14F-4D97-AF65-F5344CB8AC3E}">
        <p14:creationId xmlns:p14="http://schemas.microsoft.com/office/powerpoint/2010/main" val="653619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1179444"/>
            <a:ext cx="7886700" cy="1364973"/>
          </a:xfrm>
        </p:spPr>
        <p:txBody>
          <a:bodyPr>
            <a:normAutofit/>
          </a:bodyPr>
          <a:lstStyle/>
          <a:p>
            <a:r>
              <a:rPr lang="en-US" dirty="0"/>
              <a:t>Operetta </a:t>
            </a:r>
            <a:r>
              <a:rPr lang="en-US" dirty="0" err="1"/>
              <a:t>Sahret</a:t>
            </a:r>
            <a:r>
              <a:rPr lang="en-US" dirty="0"/>
              <a:t> Hob</a:t>
            </a:r>
            <a:endParaRPr lang="fr-FR" dirty="0"/>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623888" y="2928731"/>
            <a:ext cx="7886700" cy="3535570"/>
          </a:xfrm>
        </p:spPr>
        <p:txBody>
          <a:bodyPr>
            <a:normAutofit fontScale="92500" lnSpcReduction="20000"/>
          </a:bodyPr>
          <a:lstStyle/>
          <a:p>
            <a:r>
              <a:rPr lang="en-GB" u="sng" dirty="0">
                <a:hlinkClick r:id="rId2"/>
              </a:rPr>
              <a:t>https://www.youtube.com/watch?v=L01RivAmuhk&amp;list=RDL01RivAmuhk&amp;index=1</a:t>
            </a:r>
            <a:r>
              <a:rPr lang="fr-FR" dirty="0"/>
              <a:t> </a:t>
            </a:r>
          </a:p>
          <a:p>
            <a:r>
              <a:rPr lang="en-US" i="1" dirty="0" err="1"/>
              <a:t>Zajal</a:t>
            </a:r>
            <a:r>
              <a:rPr lang="en-US" i="1" dirty="0"/>
              <a:t>, </a:t>
            </a:r>
            <a:r>
              <a:rPr lang="en-US" i="1" dirty="0" err="1"/>
              <a:t>Mawwal</a:t>
            </a:r>
            <a:r>
              <a:rPr lang="en-US" i="1" dirty="0"/>
              <a:t> (follows the rhythm of the language), </a:t>
            </a:r>
            <a:r>
              <a:rPr lang="en-US" i="1" dirty="0" err="1"/>
              <a:t>Mouhawara</a:t>
            </a:r>
            <a:r>
              <a:rPr lang="en-US" i="1" dirty="0"/>
              <a:t>, Qasida, and monologues (resembling to aria).</a:t>
            </a:r>
          </a:p>
          <a:p>
            <a:r>
              <a:rPr lang="en-US" dirty="0"/>
              <a:t>Like the troubadours these actuality and love songs can be performed on the streets.</a:t>
            </a:r>
          </a:p>
          <a:p>
            <a:r>
              <a:rPr lang="en-GB" dirty="0"/>
              <a:t>“Street music unquestionably influences the city and vice-versa” (Bennett and Rogers, 2014).”Knowing the rhythm of a street is to know who may be on it, or at a certain place along it during a given period;”(Jacobs, A.B. (1993). Great Streets.</a:t>
            </a:r>
            <a:r>
              <a:rPr lang="en-GB" i="1" dirty="0"/>
              <a:t> Journal ACCESS Magazine, 1 (3). </a:t>
            </a:r>
            <a:r>
              <a:rPr lang="en-GB" dirty="0"/>
              <a:t>UC Berkeley, </a:t>
            </a:r>
            <a:r>
              <a:rPr lang="en-US" dirty="0">
                <a:hlinkClick r:id="rId3"/>
              </a:rPr>
              <a:t>https://scholarship.org/uc/item/3t62h1fv</a:t>
            </a:r>
            <a:r>
              <a:rPr lang="en-US" dirty="0"/>
              <a:t> )</a:t>
            </a:r>
            <a:endParaRPr lang="fr-FR" dirty="0"/>
          </a:p>
        </p:txBody>
      </p:sp>
    </p:spTree>
    <p:extLst>
      <p:ext uri="{BB962C8B-B14F-4D97-AF65-F5344CB8AC3E}">
        <p14:creationId xmlns:p14="http://schemas.microsoft.com/office/powerpoint/2010/main" val="3074949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1179444"/>
            <a:ext cx="7886700" cy="1364973"/>
          </a:xfrm>
        </p:spPr>
        <p:txBody>
          <a:bodyPr>
            <a:normAutofit fontScale="90000"/>
          </a:bodyPr>
          <a:lstStyle/>
          <a:p>
            <a:r>
              <a:rPr lang="en-US" dirty="0"/>
              <a:t>The role of streets in music</a:t>
            </a:r>
            <a:endParaRPr lang="fr-FR" dirty="0"/>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623888" y="2928731"/>
            <a:ext cx="7886700" cy="3535570"/>
          </a:xfrm>
        </p:spPr>
        <p:txBody>
          <a:bodyPr>
            <a:normAutofit/>
          </a:bodyPr>
          <a:lstStyle/>
          <a:p>
            <a:r>
              <a:rPr lang="en-US" dirty="0"/>
              <a:t>Streets have a social significance, and the interaction between citizens is  better controlled with an adequate music as means of communication. Streets are important in the diffusion of the music as a collective message and social recognition.</a:t>
            </a:r>
          </a:p>
          <a:p>
            <a:r>
              <a:rPr lang="en-US" dirty="0"/>
              <a:t>Using </a:t>
            </a:r>
            <a:r>
              <a:rPr lang="en-US" dirty="0" err="1"/>
              <a:t>Rahbani’s</a:t>
            </a:r>
            <a:r>
              <a:rPr lang="en-US" dirty="0"/>
              <a:t> music with </a:t>
            </a:r>
            <a:r>
              <a:rPr lang="en-US" dirty="0" err="1"/>
              <a:t>Fayrouz</a:t>
            </a:r>
            <a:r>
              <a:rPr lang="en-US" dirty="0"/>
              <a:t> singing, brings the traditional folkloric sounds, mixing the musical language of the different religious groups composing the Lebanese community in one genre of music representing the souvenirs of an authentic Lebanese life.</a:t>
            </a:r>
          </a:p>
        </p:txBody>
      </p:sp>
    </p:spTree>
    <p:extLst>
      <p:ext uri="{BB962C8B-B14F-4D97-AF65-F5344CB8AC3E}">
        <p14:creationId xmlns:p14="http://schemas.microsoft.com/office/powerpoint/2010/main" val="91240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E9312-6834-4D57-9FEE-9939F8DA4AF9}"/>
              </a:ext>
            </a:extLst>
          </p:cNvPr>
          <p:cNvSpPr>
            <a:spLocks noGrp="1"/>
          </p:cNvSpPr>
          <p:nvPr>
            <p:ph type="title"/>
          </p:nvPr>
        </p:nvSpPr>
        <p:spPr>
          <a:xfrm>
            <a:off x="623888" y="1179444"/>
            <a:ext cx="7886700" cy="1364973"/>
          </a:xfrm>
        </p:spPr>
        <p:txBody>
          <a:bodyPr>
            <a:normAutofit/>
          </a:bodyPr>
          <a:lstStyle/>
          <a:p>
            <a:r>
              <a:rPr lang="fr-FR" dirty="0"/>
              <a:t>Example of one </a:t>
            </a:r>
            <a:r>
              <a:rPr lang="en-US" dirty="0"/>
              <a:t>song</a:t>
            </a:r>
          </a:p>
        </p:txBody>
      </p:sp>
      <p:sp>
        <p:nvSpPr>
          <p:cNvPr id="3" name="Text Placeholder 2">
            <a:extLst>
              <a:ext uri="{FF2B5EF4-FFF2-40B4-BE49-F238E27FC236}">
                <a16:creationId xmlns:a16="http://schemas.microsoft.com/office/drawing/2014/main" id="{0298BE70-B546-4342-BE45-CC86116B7B0B}"/>
              </a:ext>
            </a:extLst>
          </p:cNvPr>
          <p:cNvSpPr>
            <a:spLocks noGrp="1"/>
          </p:cNvSpPr>
          <p:nvPr>
            <p:ph type="body" idx="1"/>
          </p:nvPr>
        </p:nvSpPr>
        <p:spPr>
          <a:xfrm>
            <a:off x="623888" y="2544418"/>
            <a:ext cx="7886700" cy="3919882"/>
          </a:xfrm>
        </p:spPr>
        <p:txBody>
          <a:bodyPr>
            <a:normAutofit fontScale="92500"/>
          </a:bodyPr>
          <a:lstStyle/>
          <a:p>
            <a:r>
              <a:rPr lang="fr-FR" b="1" dirty="0"/>
              <a:t>New </a:t>
            </a:r>
            <a:r>
              <a:rPr lang="en-US" b="1" dirty="0"/>
              <a:t>shapes</a:t>
            </a:r>
            <a:r>
              <a:rPr lang="fr-FR" b="1" dirty="0"/>
              <a:t> </a:t>
            </a:r>
            <a:r>
              <a:rPr lang="fr-FR" dirty="0"/>
              <a:t>are </a:t>
            </a:r>
            <a:r>
              <a:rPr lang="en-US" dirty="0"/>
              <a:t>also</a:t>
            </a:r>
            <a:r>
              <a:rPr lang="fr-FR" dirty="0"/>
              <a:t> </a:t>
            </a:r>
            <a:r>
              <a:rPr lang="en-US" dirty="0"/>
              <a:t>given</a:t>
            </a:r>
            <a:r>
              <a:rPr lang="fr-FR" dirty="0"/>
              <a:t> to the </a:t>
            </a:r>
            <a:r>
              <a:rPr lang="en-US" dirty="0"/>
              <a:t>songs, such as the </a:t>
            </a:r>
            <a:r>
              <a:rPr lang="en-US" b="1" dirty="0" err="1"/>
              <a:t>Layali</a:t>
            </a:r>
            <a:r>
              <a:rPr lang="en-US" b="1" dirty="0"/>
              <a:t> el </a:t>
            </a:r>
            <a:r>
              <a:rPr lang="en-US" b="1" dirty="0" err="1"/>
              <a:t>chimal</a:t>
            </a:r>
            <a:r>
              <a:rPr lang="en-US" b="1" dirty="0"/>
              <a:t> </a:t>
            </a:r>
            <a:r>
              <a:rPr lang="en-US" dirty="0"/>
              <a:t>song that is based on A BA C DA + coda, and where C is instrumental. This song is not following exactly the traditional forms cited in the paper; therefore it can be considered a </a:t>
            </a:r>
            <a:r>
              <a:rPr lang="en-US" b="1" dirty="0"/>
              <a:t>fantasy rather than ‘</a:t>
            </a:r>
            <a:r>
              <a:rPr lang="en-US" b="1" dirty="0" err="1"/>
              <a:t>ughnia</a:t>
            </a:r>
            <a:r>
              <a:rPr lang="en-US" b="1" dirty="0"/>
              <a:t>’ or song, using vocal with an instrumental interlude. </a:t>
            </a:r>
          </a:p>
          <a:p>
            <a:r>
              <a:rPr lang="en-US" dirty="0"/>
              <a:t>The </a:t>
            </a:r>
            <a:r>
              <a:rPr lang="en-US" dirty="0" err="1"/>
              <a:t>ughniya</a:t>
            </a:r>
            <a:r>
              <a:rPr lang="en-US" dirty="0"/>
              <a:t> can last up to </a:t>
            </a:r>
            <a:r>
              <a:rPr lang="en-US" b="1" dirty="0"/>
              <a:t>one hour </a:t>
            </a:r>
            <a:r>
              <a:rPr lang="en-US" dirty="0"/>
              <a:t>and has a long introduction as well as multiple sections with full maqam modulations.</a:t>
            </a:r>
          </a:p>
          <a:p>
            <a:r>
              <a:rPr lang="en-US" dirty="0"/>
              <a:t>https://www.youtube.com/watch?v=Hd9Xx52VI6Y</a:t>
            </a:r>
          </a:p>
          <a:p>
            <a:r>
              <a:rPr lang="en-US" b="1" dirty="0"/>
              <a:t>Rhythms</a:t>
            </a:r>
            <a:r>
              <a:rPr lang="en-US" dirty="0"/>
              <a:t> (</a:t>
            </a:r>
            <a:r>
              <a:rPr lang="en-US" dirty="0" err="1"/>
              <a:t>Ouasn</a:t>
            </a:r>
            <a:r>
              <a:rPr lang="en-US" dirty="0"/>
              <a:t>) and </a:t>
            </a:r>
            <a:r>
              <a:rPr lang="en-US" b="1" dirty="0"/>
              <a:t>modes</a:t>
            </a:r>
            <a:r>
              <a:rPr lang="en-US" dirty="0"/>
              <a:t> (as Touma explains in the system tonal-modal) or (maqam in Arabic) are having each their ethos (character and feeling), similar to Ancient Greek music.</a:t>
            </a:r>
          </a:p>
          <a:p>
            <a:endParaRPr lang="en-US" dirty="0"/>
          </a:p>
        </p:txBody>
      </p:sp>
    </p:spTree>
    <p:extLst>
      <p:ext uri="{BB962C8B-B14F-4D97-AF65-F5344CB8AC3E}">
        <p14:creationId xmlns:p14="http://schemas.microsoft.com/office/powerpoint/2010/main" val="31530360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1489</TotalTime>
  <Words>1003</Words>
  <Application>Microsoft Office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Roboto Condensed</vt:lpstr>
      <vt:lpstr>Roboto Condensed Light</vt:lpstr>
      <vt:lpstr>Office Theme</vt:lpstr>
      <vt:lpstr>PowerPoint Presentation</vt:lpstr>
      <vt:lpstr>PowerPoint Presentation</vt:lpstr>
      <vt:lpstr>Connecting people through music in a common space</vt:lpstr>
      <vt:lpstr>Downtown Beirut</vt:lpstr>
      <vt:lpstr>Excluding negative solutions in music and finding an Identity sound</vt:lpstr>
      <vt:lpstr>Rahbani’s Folk Music</vt:lpstr>
      <vt:lpstr>Operetta Sahret Hob</vt:lpstr>
      <vt:lpstr>The role of streets in music</vt:lpstr>
      <vt:lpstr>Example of one song</vt:lpstr>
      <vt:lpstr>Analysis and 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MB_722</dc:creator>
  <cp:lastModifiedBy>Lola Beyrouthi</cp:lastModifiedBy>
  <cp:revision>113</cp:revision>
  <dcterms:created xsi:type="dcterms:W3CDTF">2020-09-02T08:53:04Z</dcterms:created>
  <dcterms:modified xsi:type="dcterms:W3CDTF">2020-09-21T02:09:39Z</dcterms:modified>
</cp:coreProperties>
</file>