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5" r:id="rId4"/>
    <p:sldId id="275" r:id="rId5"/>
    <p:sldId id="277" r:id="rId6"/>
    <p:sldId id="274" r:id="rId7"/>
    <p:sldId id="273" r:id="rId8"/>
    <p:sldId id="267" r:id="rId9"/>
    <p:sldId id="271" r:id="rId10"/>
    <p:sldId id="268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82" d="100"/>
          <a:sy n="82" d="100"/>
        </p:scale>
        <p:origin x="155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809A16-3281-454E-BE8E-175742AED4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AE73E-17A3-4CB1-A170-67B08E9D9C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B263E-1557-4E2B-B7C6-2BA0F94DF31B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BF9F6-30A8-4442-BCB5-8C1D6B5896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BE12-AA5F-4A2E-AEFF-05C8B05D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40FBA-F9EF-4135-BC5F-28B9389D98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194321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7C486-A3B1-493F-B702-A7B1FFD50ADB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4B2BF-5248-4A9B-930F-33F1AF08C5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82373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2837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747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7422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922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587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21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18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307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460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678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9400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75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>
            <a:extLst>
              <a:ext uri="{FF2B5EF4-FFF2-40B4-BE49-F238E27FC236}">
                <a16:creationId xmlns:a16="http://schemas.microsoft.com/office/drawing/2014/main" id="{6090327E-4B8A-48D8-9DF3-7A0DCDC0C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968"/>
          </a:xfrm>
          <a:prstGeom prst="rect">
            <a:avLst/>
          </a:prstGeom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23C72075-87BD-4360-B94C-A7E7CB5B2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/>
          <a:stretch/>
        </p:blipFill>
        <p:spPr>
          <a:xfrm>
            <a:off x="0" y="423322"/>
            <a:ext cx="4905479" cy="290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5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388-5F5B-479C-BBB7-51E9A517EFBE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4E36-88B7-469F-90DE-3016E2CBE2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01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388-5F5B-479C-BBB7-51E9A517EFBE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4E36-88B7-469F-90DE-3016E2CBE2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763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388-5F5B-479C-BBB7-51E9A517EFBE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4E36-88B7-469F-90DE-3016E2CBE2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157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388-5F5B-479C-BBB7-51E9A517EFBE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4E36-88B7-469F-90DE-3016E2CBE28C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5730587-3ED1-42B9-BAFA-5A2EB5A5B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r="7378"/>
          <a:stretch/>
        </p:blipFill>
        <p:spPr>
          <a:xfrm>
            <a:off x="6868909" y="0"/>
            <a:ext cx="2275091" cy="113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4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388-5F5B-479C-BBB7-51E9A517EFBE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4E36-88B7-469F-90DE-3016E2CBE2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730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388-5F5B-479C-BBB7-51E9A517EFBE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4E36-88B7-469F-90DE-3016E2CBE2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82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388-5F5B-479C-BBB7-51E9A517EFBE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4E36-88B7-469F-90DE-3016E2CBE2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160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388-5F5B-479C-BBB7-51E9A517EFBE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4E36-88B7-469F-90DE-3016E2CBE2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293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388-5F5B-479C-BBB7-51E9A517EFBE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4E36-88B7-469F-90DE-3016E2CBE2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6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2388-5F5B-479C-BBB7-51E9A517EFBE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4E36-88B7-469F-90DE-3016E2CBE2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305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2388-5F5B-479C-BBB7-51E9A517EFBE}" type="datetimeFigureOut">
              <a:rPr lang="sl-SI" smtClean="0"/>
              <a:t>10. 09. 2020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4E36-88B7-469F-90DE-3016E2CBE2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838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tarina.rus@fa.uni-lj.s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91A88A-5863-4E55-8864-22BB81AAA5C8}"/>
              </a:ext>
            </a:extLst>
          </p:cNvPr>
          <p:cNvSpPr txBox="1"/>
          <p:nvPr/>
        </p:nvSpPr>
        <p:spPr>
          <a:xfrm>
            <a:off x="1372183" y="2773221"/>
            <a:ext cx="7771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  <a:ea typeface="Roboto Condensed Light" panose="02000000000000000000" pitchFamily="2" charset="0"/>
              </a:rPr>
              <a:t>STREETS FOR 2030</a:t>
            </a:r>
          </a:p>
          <a:p>
            <a:r>
              <a:rPr lang="en-US" sz="2200" dirty="0">
                <a:latin typeface="+mj-lt"/>
                <a:ea typeface="Roboto Condensed Light" panose="02000000000000000000" pitchFamily="2" charset="0"/>
              </a:rPr>
              <a:t>PROPOSING STREETS FOR INTEGRATED AND UNIVERSAL MOBILITY</a:t>
            </a:r>
            <a:endParaRPr lang="sl-SI" sz="2200" dirty="0"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54FF2-BB9C-4B71-A5EB-D7BF704D0FCB}"/>
              </a:ext>
            </a:extLst>
          </p:cNvPr>
          <p:cNvSpPr txBox="1"/>
          <p:nvPr/>
        </p:nvSpPr>
        <p:spPr>
          <a:xfrm>
            <a:off x="1372183" y="3963967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 Narrow" panose="020B0606020202030204" pitchFamily="34" charset="0"/>
                <a:ea typeface="Roboto Condensed" panose="02000000000000000000" pitchFamily="2" charset="0"/>
              </a:rPr>
              <a:t>LJUBLJANA 23.</a:t>
            </a:r>
            <a:r>
              <a:rPr lang="sl-SI" sz="3000" b="1" dirty="0">
                <a:latin typeface="Arial Narrow" panose="020B0606020202030204" pitchFamily="34" charset="0"/>
                <a:ea typeface="Roboto Condensed" panose="02000000000000000000" pitchFamily="2" charset="0"/>
              </a:rPr>
              <a:t>&amp;</a:t>
            </a:r>
            <a:r>
              <a:rPr lang="en-US" sz="3000" b="1" dirty="0">
                <a:latin typeface="Arial Narrow" panose="020B0606020202030204" pitchFamily="34" charset="0"/>
                <a:ea typeface="Roboto Condensed" panose="02000000000000000000" pitchFamily="2" charset="0"/>
              </a:rPr>
              <a:t>2</a:t>
            </a:r>
            <a:r>
              <a:rPr lang="sl-SI" sz="3000" b="1" dirty="0">
                <a:latin typeface="Arial Narrow" panose="020B0606020202030204" pitchFamily="34" charset="0"/>
                <a:ea typeface="Roboto Condensed" panose="02000000000000000000" pitchFamily="2" charset="0"/>
              </a:rPr>
              <a:t>4</a:t>
            </a:r>
            <a:r>
              <a:rPr lang="en-US" sz="3000" b="1" dirty="0">
                <a:latin typeface="Arial Narrow" panose="020B0606020202030204" pitchFamily="34" charset="0"/>
                <a:ea typeface="Roboto Condensed" panose="02000000000000000000" pitchFamily="2" charset="0"/>
              </a:rPr>
              <a:t>.9.2020</a:t>
            </a:r>
            <a:endParaRPr lang="sl-SI" sz="3000" b="1" dirty="0"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1910EA-52C8-4D44-80DE-51EECE16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4" y="141894"/>
            <a:ext cx="700148" cy="7267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4FBD4D-2E82-400B-8277-D028DC933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10" y="302305"/>
            <a:ext cx="2714625" cy="4667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2837D6-60A1-473F-808F-D7E9601183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83" y="170714"/>
            <a:ext cx="557797" cy="6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5729663"/>
            <a:ext cx="8470900" cy="79813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+mn-lt"/>
              </a:rPr>
              <a:t>Changes of measures and indicators for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different seismic scenarios</a:t>
            </a:r>
            <a:r>
              <a:rPr lang="en-US" sz="2000" dirty="0">
                <a:latin typeface="+mn-lt"/>
              </a:rPr>
              <a:t> of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M-D graph</a:t>
            </a:r>
            <a:r>
              <a:rPr lang="en-US" sz="2000" dirty="0">
                <a:latin typeface="+mn-lt"/>
              </a:rPr>
              <a:t> at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medium intensity (I2)</a:t>
            </a:r>
            <a:r>
              <a:rPr lang="en-US" sz="2000" dirty="0">
                <a:latin typeface="+mn-lt"/>
              </a:rPr>
              <a:t> with a comparison of the initial pre-disaster value (S0)</a:t>
            </a:r>
            <a:r>
              <a:rPr lang="sl-SI" sz="2000" dirty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320" y="838201"/>
            <a:ext cx="6105836" cy="48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3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75" y="2209801"/>
            <a:ext cx="8316350" cy="19684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5145463"/>
            <a:ext cx="7886700" cy="798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Changes in </a:t>
            </a:r>
            <a:r>
              <a:rPr lang="en-US" sz="2000" dirty="0">
                <a:solidFill>
                  <a:srgbClr val="FF0000"/>
                </a:solidFill>
                <a:latin typeface="Calibri" panose="020F0502020204030204"/>
              </a:rPr>
              <a:t>global efficiency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for the </a:t>
            </a:r>
            <a:r>
              <a:rPr lang="en-US" sz="2000" dirty="0">
                <a:solidFill>
                  <a:srgbClr val="FF0000"/>
                </a:solidFill>
                <a:latin typeface="Calibri" panose="020F0502020204030204"/>
              </a:rPr>
              <a:t>M-D network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at 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  <a:latin typeface="Calibri" panose="020F0502020204030204"/>
              </a:rPr>
              <a:t>I1, I2 and I3 seismic intensity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for different scenarios including pre-disaster performance (S0).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79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01701"/>
            <a:ext cx="7886700" cy="546099"/>
          </a:xfrm>
        </p:spPr>
        <p:txBody>
          <a:bodyPr>
            <a:noAutofit/>
          </a:bodyPr>
          <a:lstStyle/>
          <a:p>
            <a:r>
              <a:rPr lang="sl-SI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1663702"/>
            <a:ext cx="4654694" cy="457084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Comparisons</a:t>
            </a:r>
            <a:r>
              <a:rPr lang="en-US" sz="2200" dirty="0"/>
              <a:t> between different systems and different scenarios</a:t>
            </a:r>
            <a:r>
              <a:rPr lang="sl-SI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Critical points</a:t>
            </a:r>
            <a:r>
              <a:rPr lang="en-US" sz="2200" dirty="0"/>
              <a:t> in the system</a:t>
            </a:r>
            <a:r>
              <a:rPr lang="sl-SI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Correlation between centralities of affected </a:t>
            </a:r>
            <a:r>
              <a:rPr lang="sl-SI" sz="2200" dirty="0"/>
              <a:t>element</a:t>
            </a:r>
            <a:r>
              <a:rPr lang="en-GB" sz="2200" dirty="0"/>
              <a:t> and loss of global efficiency</a:t>
            </a:r>
            <a:r>
              <a:rPr lang="sl-SI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 efficiency</a:t>
            </a:r>
            <a:r>
              <a:rPr lang="en-US" sz="2200" dirty="0"/>
              <a:t> should be supplemented by other measures and indicators</a:t>
            </a:r>
            <a:r>
              <a:rPr lang="sl-SI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200" dirty="0"/>
              <a:t>A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mesh configuration</a:t>
            </a:r>
            <a:r>
              <a:rPr lang="en-US" sz="2200" dirty="0"/>
              <a:t> with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diagonal</a:t>
            </a:r>
            <a:r>
              <a:rPr lang="en-US" sz="2200" dirty="0"/>
              <a:t> street connections and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outer circumference</a:t>
            </a:r>
            <a:r>
              <a:rPr lang="en-US" sz="2200" dirty="0"/>
              <a:t> was recognized as most resilient</a:t>
            </a:r>
            <a:r>
              <a:rPr lang="sl-SI" sz="2200" dirty="0"/>
              <a:t>.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2947457"/>
            <a:ext cx="3350527" cy="32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4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:a16="http://schemas.microsoft.com/office/drawing/2014/main" id="{0D962E34-8498-45A6-8862-A61DF9C131DF}"/>
              </a:ext>
            </a:extLst>
          </p:cNvPr>
          <p:cNvSpPr txBox="1"/>
          <p:nvPr/>
        </p:nvSpPr>
        <p:spPr>
          <a:xfrm>
            <a:off x="661731" y="1076059"/>
            <a:ext cx="7791852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Roboto Condensed" panose="02000000000000000000" pitchFamily="2" charset="0"/>
              </a:rPr>
              <a:t>Presenter</a:t>
            </a:r>
            <a:r>
              <a:rPr lang="sl-SI" sz="2000" dirty="0">
                <a:latin typeface="+mj-lt"/>
                <a:ea typeface="Roboto Condensed" panose="02000000000000000000" pitchFamily="2" charset="0"/>
              </a:rPr>
              <a:t>:</a:t>
            </a:r>
            <a:r>
              <a:rPr lang="sl-SI" sz="2400" dirty="0">
                <a:latin typeface="+mj-lt"/>
                <a:ea typeface="Roboto Condensed" panose="02000000000000000000" pitchFamily="2" charset="0"/>
              </a:rPr>
              <a:t> </a:t>
            </a:r>
          </a:p>
          <a:p>
            <a:r>
              <a:rPr lang="sl-SI" sz="2000" b="1" dirty="0">
                <a:latin typeface="+mj-lt"/>
                <a:ea typeface="Roboto Condensed" panose="02000000000000000000" pitchFamily="2" charset="0"/>
              </a:rPr>
              <a:t>Katarina Rus</a:t>
            </a:r>
          </a:p>
          <a:p>
            <a:r>
              <a:rPr lang="en-US" sz="2000" dirty="0">
                <a:latin typeface="+mj-lt"/>
                <a:ea typeface="Roboto Condensed" panose="02000000000000000000" pitchFamily="2" charset="0"/>
              </a:rPr>
              <a:t>University of Ljubljana, Ljubljana SI-1000, Slovenia</a:t>
            </a:r>
            <a:r>
              <a:rPr lang="sl-SI" sz="2000" dirty="0">
                <a:latin typeface="+mj-lt"/>
                <a:ea typeface="Roboto Condensed" panose="02000000000000000000" pitchFamily="2" charset="0"/>
              </a:rPr>
              <a:t>, </a:t>
            </a:r>
            <a:r>
              <a:rPr lang="sl-SI" sz="2000" dirty="0">
                <a:latin typeface="+mj-lt"/>
                <a:ea typeface="Roboto Condensed" panose="02000000000000000000" pitchFamily="2" charset="0"/>
                <a:hlinkClick r:id="rId3"/>
              </a:rPr>
              <a:t>katarina.rus@fa.uni-lj.si</a:t>
            </a:r>
            <a:endParaRPr lang="sl-SI" sz="2000" dirty="0">
              <a:latin typeface="+mj-lt"/>
              <a:ea typeface="Roboto Condensed" panose="02000000000000000000" pitchFamily="2" charset="0"/>
            </a:endParaRPr>
          </a:p>
          <a:p>
            <a:endParaRPr lang="sl-SI" sz="2000" dirty="0">
              <a:latin typeface="+mj-lt"/>
              <a:ea typeface="Roboto Condensed" panose="02000000000000000000" pitchFamily="2" charset="0"/>
            </a:endParaRPr>
          </a:p>
          <a:p>
            <a:r>
              <a:rPr lang="en-US" sz="2000" dirty="0">
                <a:latin typeface="+mj-lt"/>
                <a:ea typeface="Roboto Condensed" panose="02000000000000000000" pitchFamily="2" charset="0"/>
              </a:rPr>
              <a:t>Coauthors: </a:t>
            </a:r>
            <a:endParaRPr lang="sl-SI" sz="2000" dirty="0">
              <a:latin typeface="+mj-lt"/>
              <a:ea typeface="Roboto Condensed" panose="02000000000000000000" pitchFamily="2" charset="0"/>
            </a:endParaRPr>
          </a:p>
          <a:p>
            <a:r>
              <a:rPr lang="en-US" sz="2000" dirty="0">
                <a:latin typeface="+mj-lt"/>
                <a:ea typeface="Roboto Condensed" panose="02000000000000000000" pitchFamily="2" charset="0"/>
              </a:rPr>
              <a:t>Prof. </a:t>
            </a:r>
            <a:r>
              <a:rPr lang="sl-SI" sz="2000" dirty="0">
                <a:latin typeface="+mj-lt"/>
                <a:ea typeface="Roboto Condensed" panose="02000000000000000000" pitchFamily="2" charset="0"/>
              </a:rPr>
              <a:t>D</a:t>
            </a:r>
            <a:r>
              <a:rPr lang="en-US" sz="2000" dirty="0">
                <a:latin typeface="+mj-lt"/>
                <a:ea typeface="Roboto Condensed" panose="02000000000000000000" pitchFamily="2" charset="0"/>
              </a:rPr>
              <a:t>r. Vojko Kilar</a:t>
            </a:r>
            <a:endParaRPr lang="sl-SI" sz="2000" dirty="0">
              <a:latin typeface="+mj-lt"/>
              <a:ea typeface="Roboto Condensed" panose="02000000000000000000" pitchFamily="2" charset="0"/>
            </a:endParaRPr>
          </a:p>
          <a:p>
            <a:r>
              <a:rPr lang="en-US" sz="2000" dirty="0">
                <a:latin typeface="+mj-lt"/>
                <a:ea typeface="Roboto Condensed" panose="02000000000000000000" pitchFamily="2" charset="0"/>
              </a:rPr>
              <a:t>Ass</a:t>
            </a:r>
            <a:r>
              <a:rPr lang="sl-SI" sz="2000" dirty="0">
                <a:latin typeface="+mj-lt"/>
                <a:ea typeface="Roboto Condensed" panose="02000000000000000000" pitchFamily="2" charset="0"/>
              </a:rPr>
              <a:t>t</a:t>
            </a:r>
            <a:r>
              <a:rPr lang="en-US" sz="2000" dirty="0">
                <a:latin typeface="+mj-lt"/>
                <a:ea typeface="Roboto Condensed" panose="02000000000000000000" pitchFamily="2" charset="0"/>
              </a:rPr>
              <a:t>. Prof. </a:t>
            </a:r>
            <a:r>
              <a:rPr lang="sl-SI" sz="2000" dirty="0">
                <a:latin typeface="+mj-lt"/>
                <a:ea typeface="Roboto Condensed" panose="02000000000000000000" pitchFamily="2" charset="0"/>
              </a:rPr>
              <a:t>Dr. </a:t>
            </a:r>
            <a:r>
              <a:rPr lang="en-US" sz="2000" dirty="0">
                <a:latin typeface="+mj-lt"/>
                <a:ea typeface="Roboto Condensed" panose="02000000000000000000" pitchFamily="2" charset="0"/>
              </a:rPr>
              <a:t>David Koren</a:t>
            </a:r>
          </a:p>
          <a:p>
            <a:endParaRPr lang="sl-SI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sl-SI" sz="3000" b="1" dirty="0">
              <a:latin typeface="Arial Narrow" panose="020B0606020202030204" pitchFamily="34" charset="0"/>
              <a:ea typeface="Roboto Condensed" panose="02000000000000000000" pitchFamily="2" charset="0"/>
            </a:endParaRPr>
          </a:p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Roboto Condensed" panose="02000000000000000000" pitchFamily="2" charset="0"/>
              </a:rPr>
              <a:t>CONFIGURATION OF A CITY STREET NETWORK TO SUPPORT URBAN SEISMIC RESILIENCE</a:t>
            </a:r>
            <a:endParaRPr lang="sl-SI" sz="4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77901"/>
            <a:ext cx="7886700" cy="914399"/>
          </a:xfrm>
        </p:spPr>
        <p:txBody>
          <a:bodyPr>
            <a:noAutofit/>
          </a:bodyPr>
          <a:lstStyle/>
          <a:p>
            <a:r>
              <a:rPr lang="sl-SI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URBAN  SEISMIC RESILIENCE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888" y="2300047"/>
            <a:ext cx="5042621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90000"/>
              </a:lnSpc>
              <a:spcBef>
                <a:spcPts val="1000"/>
              </a:spcBef>
            </a:pPr>
            <a:r>
              <a:rPr lang="sl-SI" sz="2200" dirty="0">
                <a:solidFill>
                  <a:srgbClr val="FF0000"/>
                </a:solidFill>
              </a:rPr>
              <a:t>A</a:t>
            </a:r>
            <a:r>
              <a:rPr lang="en-GB" sz="2200" dirty="0">
                <a:solidFill>
                  <a:srgbClr val="FF0000"/>
                </a:solidFill>
              </a:rPr>
              <a:t> resilient urban system </a:t>
            </a:r>
            <a:r>
              <a:rPr lang="en-GB" sz="2200" dirty="0">
                <a:solidFill>
                  <a:prstClr val="black"/>
                </a:solidFill>
              </a:rPr>
              <a:t>is </a:t>
            </a:r>
            <a:r>
              <a:rPr lang="en-GB" sz="2200" dirty="0">
                <a:solidFill>
                  <a:srgbClr val="FF0000"/>
                </a:solidFill>
              </a:rPr>
              <a:t>a sustainable network </a:t>
            </a:r>
            <a:r>
              <a:rPr lang="en-GB" sz="2200" dirty="0">
                <a:solidFill>
                  <a:prstClr val="black"/>
                </a:solidFill>
              </a:rPr>
              <a:t>of </a:t>
            </a:r>
            <a:r>
              <a:rPr lang="en-GB" sz="22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physical systems</a:t>
            </a:r>
            <a:r>
              <a:rPr lang="en-GB" sz="2200" dirty="0">
                <a:solidFill>
                  <a:prstClr val="black"/>
                </a:solidFill>
              </a:rPr>
              <a:t> (buildings, infrastructure and open spaces) and a </a:t>
            </a:r>
            <a:r>
              <a:rPr lang="en-GB" sz="22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social community</a:t>
            </a:r>
            <a:r>
              <a:rPr lang="en-GB" sz="2200" dirty="0">
                <a:solidFill>
                  <a:prstClr val="black"/>
                </a:solidFill>
              </a:rPr>
              <a:t> capable of managing extreme events. It is able to maintain its </a:t>
            </a:r>
            <a:r>
              <a:rPr lang="en-GB" sz="22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basic operation</a:t>
            </a:r>
            <a:r>
              <a:rPr lang="en-GB" sz="2200" dirty="0">
                <a:solidFill>
                  <a:prstClr val="black"/>
                </a:solidFill>
              </a:rPr>
              <a:t> during a disaster and following it the </a:t>
            </a:r>
            <a:r>
              <a:rPr lang="en-GB" sz="22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original functionality </a:t>
            </a:r>
            <a:r>
              <a:rPr lang="en-GB" sz="2200" dirty="0">
                <a:solidFill>
                  <a:prstClr val="black"/>
                </a:solidFill>
              </a:rPr>
              <a:t>is restored, while </a:t>
            </a:r>
            <a:r>
              <a:rPr lang="en-GB" sz="22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relationships and interactions </a:t>
            </a:r>
            <a:r>
              <a:rPr lang="en-GB" sz="2200" dirty="0">
                <a:solidFill>
                  <a:prstClr val="black"/>
                </a:solidFill>
              </a:rPr>
              <a:t>between individual components (buildings, the street network, open spaces and the social community) and their elements may also have changed.</a:t>
            </a:r>
            <a:endParaRPr lang="sl-SI" sz="22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t="2703" r="18850" b="2890"/>
          <a:stretch/>
        </p:blipFill>
        <p:spPr>
          <a:xfrm>
            <a:off x="5919789" y="2280227"/>
            <a:ext cx="2687781" cy="4073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9789" y="6353464"/>
            <a:ext cx="2687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Zagreb 2020, Photo: L. </a:t>
            </a:r>
            <a:r>
              <a:rPr lang="en-US" sz="1200" dirty="0" err="1"/>
              <a:t>Tambača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5608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77901"/>
            <a:ext cx="7886700" cy="91439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STREET NETWORK PROPERTIES OF A SEISMICALLY RESILIENT CITY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1892300"/>
            <a:ext cx="7886700" cy="519497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</a:rPr>
              <a:t>STREET DESIGN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889" y="2806699"/>
            <a:ext cx="5025798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Width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depends on 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the</a:t>
            </a:r>
            <a:r>
              <a:rPr lang="sl-SI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 </a:t>
            </a:r>
            <a:r>
              <a:rPr lang="en-US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aspect ratio</a:t>
            </a:r>
            <a:r>
              <a:rPr lang="sl-SI" sz="2000" dirty="0">
                <a:solidFill>
                  <a:prstClr val="black"/>
                </a:solidFill>
              </a:rPr>
              <a:t>, </a:t>
            </a:r>
            <a:r>
              <a:rPr lang="en-US" sz="2000" dirty="0">
                <a:solidFill>
                  <a:prstClr val="black"/>
                </a:solidFill>
              </a:rPr>
              <a:t>type and purpose of transportation infrastructure</a:t>
            </a:r>
            <a:r>
              <a:rPr lang="sl-SI" sz="2000" dirty="0">
                <a:solidFill>
                  <a:prstClr val="black"/>
                </a:solidFill>
              </a:rPr>
              <a:t>. </a:t>
            </a:r>
            <a:r>
              <a:rPr lang="en-US" sz="2000" dirty="0">
                <a:solidFill>
                  <a:prstClr val="black"/>
                </a:solidFill>
              </a:rPr>
              <a:t>The </a:t>
            </a:r>
            <a:r>
              <a:rPr lang="en-GB" sz="2000" dirty="0">
                <a:solidFill>
                  <a:prstClr val="black"/>
                </a:solidFill>
              </a:rPr>
              <a:t>degree of </a:t>
            </a:r>
            <a:r>
              <a:rPr lang="en-US" sz="2000" dirty="0">
                <a:solidFill>
                  <a:prstClr val="black"/>
                </a:solidFill>
              </a:rPr>
              <a:t>street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disturbance</a:t>
            </a:r>
            <a:r>
              <a:rPr lang="sl-SI" sz="2000" dirty="0">
                <a:solidFill>
                  <a:prstClr val="black"/>
                </a:solidFill>
              </a:rPr>
              <a:t> is </a:t>
            </a:r>
            <a:r>
              <a:rPr lang="en-US" sz="2000" dirty="0">
                <a:solidFill>
                  <a:prstClr val="black"/>
                </a:solidFill>
              </a:rPr>
              <a:t>defined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by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the impact radius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of</a:t>
            </a:r>
            <a:r>
              <a:rPr lang="en-GB" sz="2000" dirty="0">
                <a:solidFill>
                  <a:prstClr val="black"/>
                </a:solidFill>
              </a:rPr>
              <a:t> each building adjacent to </a:t>
            </a:r>
            <a:r>
              <a:rPr lang="en-US" sz="2000" dirty="0">
                <a:solidFill>
                  <a:prstClr val="black"/>
                </a:solidFill>
              </a:rPr>
              <a:t>the</a:t>
            </a:r>
            <a:r>
              <a:rPr lang="en-GB" sz="2000" dirty="0">
                <a:solidFill>
                  <a:prstClr val="black"/>
                </a:solidFill>
              </a:rPr>
              <a:t> street</a:t>
            </a:r>
            <a:r>
              <a:rPr lang="sl-SI" sz="2000" dirty="0">
                <a:solidFill>
                  <a:prstClr val="black"/>
                </a:solidFill>
              </a:rPr>
              <a:t>.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Edge design</a:t>
            </a:r>
            <a:r>
              <a:rPr lang="sl-SI" sz="20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can create </a:t>
            </a:r>
            <a:r>
              <a:rPr lang="en-GB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permeability</a:t>
            </a:r>
            <a:r>
              <a:rPr lang="en-GB" sz="2000" dirty="0">
                <a:solidFill>
                  <a:prstClr val="black"/>
                </a:solidFill>
              </a:rPr>
              <a:t> and </a:t>
            </a:r>
            <a:r>
              <a:rPr lang="en-GB" sz="20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connectivity</a:t>
            </a:r>
            <a:r>
              <a:rPr lang="en-GB" sz="2000" dirty="0">
                <a:solidFill>
                  <a:prstClr val="black"/>
                </a:solidFill>
              </a:rPr>
              <a:t> between indoor and outdoor spaces</a:t>
            </a:r>
            <a:r>
              <a:rPr lang="sl-SI" sz="2000" dirty="0">
                <a:solidFill>
                  <a:prstClr val="black"/>
                </a:solidFill>
              </a:rPr>
              <a:t>.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Layout</a:t>
            </a:r>
            <a:r>
              <a:rPr lang="sl-SI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and orientation </a:t>
            </a:r>
            <a:r>
              <a:rPr lang="sl-SI" sz="2000" dirty="0">
                <a:solidFill>
                  <a:prstClr val="black"/>
                </a:solidFill>
              </a:rPr>
              <a:t>(</a:t>
            </a:r>
            <a:r>
              <a:rPr lang="en-US" sz="2000" dirty="0">
                <a:solidFill>
                  <a:prstClr val="black"/>
                </a:solidFill>
              </a:rPr>
              <a:t>direction of the</a:t>
            </a:r>
            <a:r>
              <a:rPr lang="sl-SI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street axis</a:t>
            </a:r>
            <a:r>
              <a:rPr lang="sl-SI" sz="2000" dirty="0">
                <a:solidFill>
                  <a:prstClr val="black"/>
                </a:solidFill>
              </a:rPr>
              <a:t>) are </a:t>
            </a:r>
            <a:r>
              <a:rPr lang="en-US" sz="2000" dirty="0"/>
              <a:t>mainly related to energy and climate resilience of cities</a:t>
            </a:r>
            <a:r>
              <a:rPr lang="sl-SI" sz="2000" dirty="0"/>
              <a:t>.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43" y="2912482"/>
            <a:ext cx="2822945" cy="32900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9687" y="6202500"/>
            <a:ext cx="286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Argyroudis</a:t>
            </a:r>
            <a:r>
              <a:rPr lang="en-GB" sz="1200" dirty="0"/>
              <a:t> et al.,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992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77901"/>
            <a:ext cx="7886700" cy="91439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STREET NETWORK PROPERTIES OF A SEISMICALLY RESILIENT CITY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1892300"/>
            <a:ext cx="7886700" cy="519497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sl-SI" dirty="0">
                <a:solidFill>
                  <a:srgbClr val="FF0000"/>
                </a:solidFill>
              </a:rPr>
              <a:t>STREET NETWORK TOPOLOGY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888" y="2411797"/>
            <a:ext cx="8211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Graph theory</a:t>
            </a:r>
            <a:r>
              <a:rPr lang="sl-SI" sz="2000" b="1" dirty="0"/>
              <a:t> - </a:t>
            </a:r>
            <a:r>
              <a:rPr lang="en-GB" sz="2000" dirty="0"/>
              <a:t>The road network can be translated into a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mathematical graph</a:t>
            </a:r>
            <a:r>
              <a:rPr lang="en-GB" sz="2000" dirty="0"/>
              <a:t> constructed of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points</a:t>
            </a:r>
            <a:r>
              <a:rPr lang="en-GB" sz="2000" dirty="0"/>
              <a:t> representing intersections and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links</a:t>
            </a:r>
            <a:r>
              <a:rPr lang="en-GB" sz="2000" dirty="0"/>
              <a:t> between them representing individual road and street </a:t>
            </a:r>
            <a:r>
              <a:rPr lang="en-US" sz="2000" dirty="0"/>
              <a:t>segments</a:t>
            </a:r>
            <a:r>
              <a:rPr lang="en-GB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Centrality</a:t>
            </a:r>
            <a:r>
              <a:rPr lang="sl-SI" sz="2000" b="1" dirty="0"/>
              <a:t> - </a:t>
            </a:r>
            <a:r>
              <a:rPr lang="en-US" sz="2000" dirty="0"/>
              <a:t>the</a:t>
            </a:r>
            <a:r>
              <a:rPr lang="sl-SI" sz="2000" dirty="0"/>
              <a:t> </a:t>
            </a:r>
            <a:r>
              <a:rPr lang="en-US" sz="2000" dirty="0"/>
              <a:t>degree</a:t>
            </a:r>
            <a:r>
              <a:rPr lang="sl-SI" sz="2000" dirty="0"/>
              <a:t> </a:t>
            </a:r>
            <a:r>
              <a:rPr lang="en-US" sz="2000" dirty="0"/>
              <a:t>of</a:t>
            </a:r>
            <a:r>
              <a:rPr lang="sl-SI" sz="2000" dirty="0"/>
              <a:t> </a:t>
            </a:r>
            <a:r>
              <a:rPr lang="en-US" sz="2000" dirty="0"/>
              <a:t>importance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Connectivity</a:t>
            </a:r>
            <a:r>
              <a:rPr lang="sl-SI" sz="2000" b="1" dirty="0"/>
              <a:t> - </a:t>
            </a:r>
            <a:r>
              <a:rPr lang="en-GB" sz="2000" dirty="0"/>
              <a:t>redundant connections that provide alternative options in the event of </a:t>
            </a:r>
            <a:r>
              <a:rPr lang="en-US" sz="2000" dirty="0"/>
              <a:t>an</a:t>
            </a:r>
            <a:r>
              <a:rPr lang="sl-SI" sz="2000" dirty="0"/>
              <a:t> element</a:t>
            </a:r>
            <a:r>
              <a:rPr lang="en-GB" sz="2000" dirty="0"/>
              <a:t> failure</a:t>
            </a:r>
            <a:endParaRPr 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Accessibility</a:t>
            </a:r>
            <a:r>
              <a:rPr lang="sl-SI" sz="2000" b="1" dirty="0"/>
              <a:t> - </a:t>
            </a:r>
            <a:r>
              <a:rPr lang="en-GB" sz="2000" dirty="0"/>
              <a:t>the distance of individual elements of the system to each other, which is also known as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system performance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5" y="4966342"/>
            <a:ext cx="8401050" cy="17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4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77901"/>
            <a:ext cx="7886700" cy="91439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PRELIMINARY ANALYSIS OF THE STREET SYSTEM TOPOLOGY AND ITS IMPACT ON URBAN RESILIENCE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1" y="4372350"/>
            <a:ext cx="8535554" cy="189170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2401503"/>
            <a:ext cx="7886700" cy="1461644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The purpose of this study was </a:t>
            </a:r>
            <a:r>
              <a:rPr lang="en-US" sz="2200" dirty="0">
                <a:solidFill>
                  <a:srgbClr val="FF0000"/>
                </a:solidFill>
              </a:rPr>
              <a:t>to test different measures and algorithms of graph theory</a:t>
            </a:r>
            <a:r>
              <a:rPr lang="en-US" sz="2200" dirty="0"/>
              <a:t> in order to supplement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global efficiency</a:t>
            </a:r>
            <a:r>
              <a:rPr lang="en-US" sz="2200" dirty="0"/>
              <a:t> measure for the seismic resilience assessment of an urban system. </a:t>
            </a:r>
          </a:p>
        </p:txBody>
      </p:sp>
    </p:spTree>
    <p:extLst>
      <p:ext uri="{BB962C8B-B14F-4D97-AF65-F5344CB8AC3E}">
        <p14:creationId xmlns:p14="http://schemas.microsoft.com/office/powerpoint/2010/main" val="359938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01701"/>
            <a:ext cx="7886700" cy="546099"/>
          </a:xfrm>
        </p:spPr>
        <p:txBody>
          <a:bodyPr>
            <a:noAutofit/>
          </a:bodyPr>
          <a:lstStyle/>
          <a:p>
            <a:r>
              <a:rPr lang="sl-SI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CENTRALITY MEASURES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1663701"/>
            <a:ext cx="7886700" cy="431799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solidFill>
                  <a:srgbClr val="FF0000"/>
                </a:solidFill>
              </a:rPr>
              <a:t>BETWEENNESS CENTRALITY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7" y="2692401"/>
            <a:ext cx="8439917" cy="36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5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01701"/>
            <a:ext cx="7886700" cy="546099"/>
          </a:xfrm>
        </p:spPr>
        <p:txBody>
          <a:bodyPr>
            <a:noAutofit/>
          </a:bodyPr>
          <a:lstStyle/>
          <a:p>
            <a:r>
              <a:rPr lang="sl-SI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SEISMIC SCENARIOS AND INTENSITIES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90" y="1579028"/>
            <a:ext cx="7599719" cy="40194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3888" y="5729663"/>
            <a:ext cx="7886700" cy="798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latin typeface="+mn-lt"/>
              </a:rPr>
              <a:t>A graphically presented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M-D street network</a:t>
            </a:r>
            <a:r>
              <a:rPr lang="sl-SI" sz="20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000" dirty="0">
                <a:latin typeface="+mn-lt"/>
              </a:rPr>
              <a:t>which</a:t>
            </a:r>
            <a:r>
              <a:rPr lang="sl-SI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is affected by </a:t>
            </a:r>
            <a:r>
              <a:rPr lang="sl-SI" sz="2000" dirty="0">
                <a:solidFill>
                  <a:srgbClr val="FF0000"/>
                </a:solidFill>
                <a:latin typeface="+mn-lt"/>
              </a:rPr>
              <a:t>6</a:t>
            </a:r>
            <a:r>
              <a:rPr lang="sl-SI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different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seismic scenarios</a:t>
            </a:r>
            <a:r>
              <a:rPr lang="en-US" sz="2000" dirty="0">
                <a:latin typeface="+mn-lt"/>
              </a:rPr>
              <a:t> </a:t>
            </a:r>
            <a:r>
              <a:rPr lang="sl-SI" sz="2000" dirty="0">
                <a:latin typeface="+mn-lt"/>
              </a:rPr>
              <a:t>at</a:t>
            </a:r>
            <a:r>
              <a:rPr lang="en-US" sz="2000" dirty="0">
                <a:latin typeface="+mn-lt"/>
              </a:rPr>
              <a:t> </a:t>
            </a:r>
            <a:r>
              <a:rPr lang="sl-SI" sz="2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sl-SI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different</a:t>
            </a:r>
            <a:r>
              <a:rPr lang="sl-SI" sz="2000" dirty="0">
                <a:latin typeface="+mn-lt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intensities</a:t>
            </a:r>
            <a:r>
              <a:rPr lang="sl-SI" sz="2000" dirty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148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01701"/>
            <a:ext cx="7886700" cy="546099"/>
          </a:xfrm>
        </p:spPr>
        <p:txBody>
          <a:bodyPr>
            <a:noAutofit/>
          </a:bodyPr>
          <a:lstStyle/>
          <a:p>
            <a:r>
              <a:rPr lang="sl-SI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CONNECTIVITY AND ACCESIBILITY MEASURES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896924"/>
                  </p:ext>
                </p:extLst>
              </p:nvPr>
            </p:nvGraphicFramePr>
            <p:xfrm>
              <a:off x="623888" y="1739899"/>
              <a:ext cx="7886700" cy="44119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9112">
                      <a:extLst>
                        <a:ext uri="{9D8B030D-6E8A-4147-A177-3AD203B41FA5}">
                          <a16:colId xmlns:a16="http://schemas.microsoft.com/office/drawing/2014/main" val="1619946068"/>
                        </a:ext>
                      </a:extLst>
                    </a:gridCol>
                    <a:gridCol w="917171">
                      <a:extLst>
                        <a:ext uri="{9D8B030D-6E8A-4147-A177-3AD203B41FA5}">
                          <a16:colId xmlns:a16="http://schemas.microsoft.com/office/drawing/2014/main" val="3575834762"/>
                        </a:ext>
                      </a:extLst>
                    </a:gridCol>
                    <a:gridCol w="5180417">
                      <a:extLst>
                        <a:ext uri="{9D8B030D-6E8A-4147-A177-3AD203B41FA5}">
                          <a16:colId xmlns:a16="http://schemas.microsoft.com/office/drawing/2014/main" val="2428475053"/>
                        </a:ext>
                      </a:extLst>
                    </a:gridCol>
                  </a:tblGrid>
                  <a:tr h="315142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 </a:t>
                          </a:r>
                          <a:endParaRPr lang="sl-SI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Symbol</a:t>
                          </a:r>
                          <a:endParaRPr lang="sl-SI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Description</a:t>
                          </a:r>
                          <a:endParaRPr lang="sl-SI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3411616"/>
                      </a:ext>
                    </a:extLst>
                  </a:tr>
                  <a:tr h="63028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800" dirty="0" err="1">
                              <a:effectLst/>
                            </a:rPr>
                            <a:t>Cyclomatic</a:t>
                          </a:r>
                          <a:r>
                            <a:rPr lang="en-GB" sz="1800" dirty="0">
                              <a:effectLst/>
                            </a:rPr>
                            <a:t> number</a:t>
                          </a:r>
                          <a:endParaRPr lang="sl-SI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Number of fundamental circuits in the network, where p is the number of sub-graphs</a:t>
                          </a:r>
                          <a14:m>
                            <m:oMath xmlns:m="http://schemas.openxmlformats.org/officeDocument/2006/math"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6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600" dirty="0">
                              <a:effectLst/>
                            </a:rPr>
                            <a:t>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518504"/>
                      </a:ext>
                    </a:extLst>
                  </a:tr>
                  <a:tr h="315142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Edges</a:t>
                          </a:r>
                          <a:endParaRPr lang="sl-SI" sz="18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sl-SI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The number of edges in a graph.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12435637"/>
                      </a:ext>
                    </a:extLst>
                  </a:tr>
                  <a:tr h="63028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Vertices of main component</a:t>
                          </a:r>
                          <a:endParaRPr lang="sl-SI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The largest number of vertices in one connected component of a graph.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093245"/>
                      </a:ext>
                    </a:extLst>
                  </a:tr>
                  <a:tr h="63028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Edge connectivity</a:t>
                          </a:r>
                          <a:endParaRPr lang="sl-SI" sz="18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The size of the smallest edge cut, a set of edges whose removal renders graph disconnected.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1220975"/>
                      </a:ext>
                    </a:extLst>
                  </a:tr>
                  <a:tr h="63028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Separate components</a:t>
                          </a:r>
                          <a:endParaRPr lang="sl-SI" sz="18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sl-SI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The number of separate components (sub-graphs) in a graph.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7348612"/>
                      </a:ext>
                    </a:extLst>
                  </a:tr>
                  <a:tr h="63028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Vertices with degree 0</a:t>
                          </a:r>
                          <a:endParaRPr lang="sl-SI" sz="18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sl-SI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The number of vertices with vertex degree 0 (no edge adjacent).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68768372"/>
                      </a:ext>
                    </a:extLst>
                  </a:tr>
                  <a:tr h="63028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Vertices with degree 1</a:t>
                          </a:r>
                          <a:endParaRPr lang="sl-SI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GB" sz="16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sl-SI" sz="1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The number of vertices with vertex degree 1 (one edge adjacent).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7309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896924"/>
                  </p:ext>
                </p:extLst>
              </p:nvPr>
            </p:nvGraphicFramePr>
            <p:xfrm>
              <a:off x="623888" y="1739899"/>
              <a:ext cx="7886700" cy="44119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89112">
                      <a:extLst>
                        <a:ext uri="{9D8B030D-6E8A-4147-A177-3AD203B41FA5}">
                          <a16:colId xmlns:a16="http://schemas.microsoft.com/office/drawing/2014/main" val="1619946068"/>
                        </a:ext>
                      </a:extLst>
                    </a:gridCol>
                    <a:gridCol w="917171">
                      <a:extLst>
                        <a:ext uri="{9D8B030D-6E8A-4147-A177-3AD203B41FA5}">
                          <a16:colId xmlns:a16="http://schemas.microsoft.com/office/drawing/2014/main" val="3575834762"/>
                        </a:ext>
                      </a:extLst>
                    </a:gridCol>
                    <a:gridCol w="5180417">
                      <a:extLst>
                        <a:ext uri="{9D8B030D-6E8A-4147-A177-3AD203B41FA5}">
                          <a16:colId xmlns:a16="http://schemas.microsoft.com/office/drawing/2014/main" val="2428475053"/>
                        </a:ext>
                      </a:extLst>
                    </a:gridCol>
                  </a:tblGrid>
                  <a:tr h="315142">
                    <a:tc>
                      <a:txBody>
                        <a:bodyPr/>
                        <a:lstStyle/>
                        <a:p>
                          <a:pPr algn="just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 </a:t>
                          </a:r>
                          <a:endParaRPr lang="sl-SI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Symbol</a:t>
                          </a:r>
                          <a:endParaRPr lang="sl-SI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Description</a:t>
                          </a:r>
                          <a:endParaRPr lang="sl-SI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3411616"/>
                      </a:ext>
                    </a:extLst>
                  </a:tr>
                  <a:tr h="63028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800" dirty="0" err="1">
                              <a:effectLst/>
                            </a:rPr>
                            <a:t>Cyclomatic</a:t>
                          </a:r>
                          <a:r>
                            <a:rPr lang="en-GB" sz="1800" dirty="0">
                              <a:effectLst/>
                            </a:rPr>
                            <a:t> number</a:t>
                          </a:r>
                          <a:endParaRPr lang="sl-SI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96667" t="-63107" r="-570000" b="-562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2291" t="-63107" r="-470" b="-562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518504"/>
                      </a:ext>
                    </a:extLst>
                  </a:tr>
                  <a:tr h="315142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Edges</a:t>
                          </a:r>
                          <a:endParaRPr lang="sl-SI" sz="18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96667" t="-323077" r="-570000" b="-10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The number of edges in a graph.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12435637"/>
                      </a:ext>
                    </a:extLst>
                  </a:tr>
                  <a:tr h="63028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Vertices of main component</a:t>
                          </a:r>
                          <a:endParaRPr lang="sl-SI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96667" t="-211538" r="-570000" b="-406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The largest number of vertices in one connected component of a graph.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093245"/>
                      </a:ext>
                    </a:extLst>
                  </a:tr>
                  <a:tr h="63028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Edge connectivity</a:t>
                          </a:r>
                          <a:endParaRPr lang="sl-SI" sz="18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96667" t="-314563" r="-570000" b="-310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The size of the smallest edge cut, a set of edges whose removal renders graph disconnected.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1220975"/>
                      </a:ext>
                    </a:extLst>
                  </a:tr>
                  <a:tr h="63028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Separate components</a:t>
                          </a:r>
                          <a:endParaRPr lang="sl-SI" sz="18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96667" t="-410577" r="-570000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The number of separate components (sub-graphs) in a graph.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7348612"/>
                      </a:ext>
                    </a:extLst>
                  </a:tr>
                  <a:tr h="63028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Vertices with degree 0</a:t>
                          </a:r>
                          <a:endParaRPr lang="sl-SI" sz="18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96667" t="-515534" r="-570000" b="-109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The number of vertices with vertex degree 0 (no edge adjacent).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68768372"/>
                      </a:ext>
                    </a:extLst>
                  </a:tr>
                  <a:tr h="630283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Vertices with degree 1</a:t>
                          </a:r>
                          <a:endParaRPr lang="sl-SI" sz="18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96667" t="-609615" r="-570000" b="-86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The number of vertices with vertex degree 1 (one edge adjacent).</a:t>
                          </a:r>
                          <a:endParaRPr lang="sl-SI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73092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438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</TotalTime>
  <Words>641</Words>
  <Application>Microsoft Office PowerPoint</Application>
  <PresentationFormat>Diaprojekcija na zaslonu (4:3)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Cambria Math</vt:lpstr>
      <vt:lpstr>Roboto Condensed</vt:lpstr>
      <vt:lpstr>Roboto Condensed Light</vt:lpstr>
      <vt:lpstr>Times New Roman</vt:lpstr>
      <vt:lpstr>Office Theme</vt:lpstr>
      <vt:lpstr>PowerPointova predstavitev</vt:lpstr>
      <vt:lpstr>PowerPointova predstavitev</vt:lpstr>
      <vt:lpstr>URBAN  SEISMIC RESILIENCE</vt:lpstr>
      <vt:lpstr>STREET NETWORK PROPERTIES OF A SEISMICALLY RESILIENT CITY</vt:lpstr>
      <vt:lpstr>STREET NETWORK PROPERTIES OF A SEISMICALLY RESILIENT CITY</vt:lpstr>
      <vt:lpstr>A PRELIMINARY ANALYSIS OF THE STREET SYSTEM TOPOLOGY AND ITS IMPACT ON URBAN RESILIENCE </vt:lpstr>
      <vt:lpstr>CENTRALITY MEASURES</vt:lpstr>
      <vt:lpstr>SEISMIC SCENARIOS AND INTENSITIES</vt:lpstr>
      <vt:lpstr>CONNECTIVITY AND ACCESIBILITY MEASURES</vt:lpstr>
      <vt:lpstr>Changes of measures and indicators for different seismic scenarios of M-D graph at medium intensity (I2) with a comparison of the initial pre-disaster value (S0).</vt:lpstr>
      <vt:lpstr>PowerPointova predstavitev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MB_722</dc:creator>
  <cp:lastModifiedBy>RECENZIJA</cp:lastModifiedBy>
  <cp:revision>98</cp:revision>
  <dcterms:created xsi:type="dcterms:W3CDTF">2020-09-02T08:53:04Z</dcterms:created>
  <dcterms:modified xsi:type="dcterms:W3CDTF">2020-09-10T14:32:19Z</dcterms:modified>
</cp:coreProperties>
</file>