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</p:sldIdLst>
  <p:sldSz cx="9144000" cy="6858000" type="screen4x3"/>
  <p:notesSz cx="6858000" cy="9144000"/>
  <p:embeddedFontLst>
    <p:embeddedFont>
      <p:font typeface="Regular Light" panose="02000303040000020004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6241" autoAdjust="0"/>
  </p:normalViewPr>
  <p:slideViewPr>
    <p:cSldViewPr snapToGrid="0">
      <p:cViewPr varScale="1">
        <p:scale>
          <a:sx n="125" d="100"/>
          <a:sy n="125" d="100"/>
        </p:scale>
        <p:origin x="19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0809A16-3281-454E-BE8E-175742AED4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BDAE73E-17A3-4CB1-A170-67B08E9D9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B263E-1557-4E2B-B7C6-2BA0F94DF31B}" type="datetimeFigureOut">
              <a:rPr lang="sl-SI" smtClean="0"/>
              <a:t>10. 09. 2020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B3BF9F6-30A8-4442-BCB5-8C1D6B5896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C7BE12-AA5F-4A2E-AEFF-05C8B05D23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40FBA-F9EF-4135-BC5F-28B9389D9847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194321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7C486-A3B1-493F-B702-A7B1FFD50ADB}" type="datetimeFigureOut">
              <a:rPr lang="sl-SI" smtClean="0"/>
              <a:t>10. 09. 2020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4B2BF-5248-4A9B-930F-33F1AF08C54F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823737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688975" indent="-26193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060450" indent="-2095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485900" indent="-2095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12938" indent="-2095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370138" indent="-20955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27338" indent="-20955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284538" indent="-20955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741738" indent="-20955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6458C50B-253D-4D2B-84E7-61B5D8861C6F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3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9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705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D8D6A03D-7057-41DB-AA0C-F860F9CB90B2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12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371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53110152-2632-4106-8802-46AD2C964475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13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6629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894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998931DC-A92F-45A9-9F23-4BC0DC15963A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14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8677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332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0EFCCE9C-CB20-49C9-AA86-0340F5B98D4E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15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725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35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EAAFF6E9-0BC4-474A-A793-695744E11067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16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2773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55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90192F7E-A490-4BA4-91CC-C87C8FBD3156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17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4821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411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690563" indent="-26352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062038" indent="-2111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487488" indent="-2111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14525" indent="-2111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371725" indent="-211138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28925" indent="-211138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286125" indent="-211138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743325" indent="-211138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FAFC9858-B0DB-4B3E-A784-FCD84E51F39F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18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69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1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4375" indent="-2730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013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1463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278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399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71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43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15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81B2C65B-A615-4BA7-AC4F-893B08B3A706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19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917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16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4375" indent="-2730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013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1463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278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399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71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43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15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DB0BAD4C-80A9-4D65-958A-BD019DFC8D8D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20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0965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990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4375" indent="-2730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013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1463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278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399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71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43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15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C282D41B-A824-4CE3-B44C-DDBA5FE77C96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21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013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308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688975" indent="-26193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060450" indent="-2095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485900" indent="-2095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12938" indent="-2095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370138" indent="-20955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27338" indent="-20955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284538" indent="-20955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741738" indent="-20955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C7C770F4-B804-4260-A0F0-7670B9843A87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4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7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571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4375" indent="-2730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013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1463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278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399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71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43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15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514249FE-D395-4A4F-9E53-44CAED9CF587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22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061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493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4375" indent="-2730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013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1463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278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399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71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43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15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AE4ED087-4DBF-4F5B-B5CD-9B596BF6A0BB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23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7109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85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658813">
              <a:lnSpc>
                <a:spcPct val="107000"/>
              </a:lnSpc>
            </a:pPr>
            <a:endParaRPr lang="en-AU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4375" indent="-2730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013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1463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278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399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71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43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15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7A62441E-237C-41E0-97ED-47E380CCB99B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24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9157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61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688975" indent="-26193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060450" indent="-2095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485900" indent="-2095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12938" indent="-2095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370138" indent="-20955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27338" indent="-20955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284538" indent="-20955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741738" indent="-20955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7470DCCA-2574-40C7-A2C0-F6A474A7417D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25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05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02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688975" indent="-26193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060450" indent="-2095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485900" indent="-2095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12938" indent="-2095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370138" indent="-20955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27338" indent="-20955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284538" indent="-20955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741738" indent="-209550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9DFDC942-E6E7-46E3-8E5D-E1C92F65D2AD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5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616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7BE639E2-544F-4DC7-A36C-3F5A9CE58ABD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6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507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4375" indent="-2730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013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1463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278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399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71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43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15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8AB47BFE-54B3-4D0A-9448-0789A5330C70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7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220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558C7903-A63A-431A-85C8-FBF90FE50531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8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318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63B1A023-90E8-4EF8-960C-495A8F83A71F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9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437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220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4375" indent="-2730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013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1463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278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399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71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43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15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791371F4-F60E-4969-92DF-3FB2C598DF23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10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485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782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de-DE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4375" indent="-273050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013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1463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2788" indent="-217488" defTabSz="8778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399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71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43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1588" indent="-217488" defTabSz="8778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fld id="{B628C618-E827-4499-84BF-8160F3E6EBC1}" type="slidenum">
              <a:rPr lang="de-DE" altLang="de-DE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11</a:t>
            </a:fld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Fußzeilenplatzhalt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15963" indent="-274638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0172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543050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1984375" indent="-219075" defTabSz="87947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4415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8987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3559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13175" indent="-219075" defTabSz="8794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endParaRPr lang="de-DE" altLang="de-DE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466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xmlns="" id="{6090327E-4B8A-48D8-9DF3-7A0DCDC0C0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968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xmlns="" id="{23C72075-87BD-4360-B94C-A7E7CB5B2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/>
          <a:stretch/>
        </p:blipFill>
        <p:spPr>
          <a:xfrm>
            <a:off x="0" y="423322"/>
            <a:ext cx="4905479" cy="290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10. 09. 2020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016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10. 09. 2020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7630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164"/>
            <a:ext cx="6858000" cy="2387203"/>
          </a:xfrm>
          <a:prstGeom prst="rect">
            <a:avLst/>
          </a:prstGeom>
        </p:spPr>
        <p:txBody>
          <a:bodyPr anchor="b"/>
          <a:lstStyle>
            <a:lvl1pPr algn="ctr">
              <a:defRPr sz="5625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1640"/>
            <a:ext cx="6858000" cy="165645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425261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10. 09. 2020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8157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10. 09. 2020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‹Nr.›</a:t>
            </a:fld>
            <a:endParaRPr lang="sl-SI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C5730587-3ED1-42B9-BAFA-5A2EB5A5B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8" r="7378"/>
          <a:stretch/>
        </p:blipFill>
        <p:spPr>
          <a:xfrm>
            <a:off x="6868909" y="0"/>
            <a:ext cx="2275091" cy="113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4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10. 09. 2020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730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10. 09. 2020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821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10. 09. 2020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160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10. 09. 2020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12937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10. 09. 2020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06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2388-5F5B-479C-BBB7-51E9A517EFBE}" type="datetimeFigureOut">
              <a:rPr lang="sl-SI" smtClean="0"/>
              <a:t>10. 09. 2020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44E36-88B7-469F-90DE-3016E2CBE28C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305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F2388-5F5B-479C-BBB7-51E9A517EFBE}" type="datetimeFigureOut">
              <a:rPr lang="sl-SI" smtClean="0"/>
              <a:t>10. 09. 2020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44E36-88B7-469F-90DE-3016E2CBE28C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838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91A88A-5863-4E55-8864-22BB81AAA5C8}"/>
              </a:ext>
            </a:extLst>
          </p:cNvPr>
          <p:cNvSpPr txBox="1"/>
          <p:nvPr/>
        </p:nvSpPr>
        <p:spPr>
          <a:xfrm>
            <a:off x="1372183" y="2773221"/>
            <a:ext cx="7771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STREETS FOR 2030</a:t>
            </a:r>
          </a:p>
          <a:p>
            <a:r>
              <a:rPr lang="en-US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PROPOSING STREETS FOR INTEGRATED AND UNIVERSAL MOBILITY</a:t>
            </a:r>
            <a:endParaRPr lang="sl-SI" sz="22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A54FF2-BB9C-4B71-A5EB-D7BF704D0FCB}"/>
              </a:ext>
            </a:extLst>
          </p:cNvPr>
          <p:cNvSpPr txBox="1"/>
          <p:nvPr/>
        </p:nvSpPr>
        <p:spPr>
          <a:xfrm>
            <a:off x="1372183" y="3963967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LJUBLJANA 23.</a:t>
            </a:r>
            <a:r>
              <a:rPr lang="sl-SI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&amp;</a:t>
            </a:r>
            <a:r>
              <a:rPr lang="en-US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2</a:t>
            </a:r>
            <a:r>
              <a:rPr lang="sl-SI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4</a:t>
            </a:r>
            <a:r>
              <a:rPr lang="en-US" sz="3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.9.2020</a:t>
            </a:r>
            <a:endParaRPr lang="sl-SI" sz="30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D1910EA-52C8-4D44-80DE-51EECE165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14" y="141894"/>
            <a:ext cx="700148" cy="726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F4FBD4D-2E82-400B-8277-D028DC933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510" y="302305"/>
            <a:ext cx="2714625" cy="466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B2837D6-60A1-473F-808F-D7E9601183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83" y="170714"/>
            <a:ext cx="557797" cy="6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13" y="1480840"/>
            <a:ext cx="7426523" cy="554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215802" y="948036"/>
            <a:ext cx="6229945" cy="106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043" tIns="24521" rIns="49043" bIns="24521">
            <a:spAutoFit/>
          </a:bodyPr>
          <a:lstStyle>
            <a:lvl1pPr marL="342900" indent="-342900" defTabSz="9921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21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21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21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21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656" i="1" u="sng" dirty="0">
                <a:latin typeface="Regular Light" panose="02000303040000020004" pitchFamily="50" charset="0"/>
              </a:rPr>
              <a:t>Land </a:t>
            </a:r>
            <a:r>
              <a:rPr lang="de-DE" altLang="de-DE" sz="3656" i="1" u="sng" dirty="0" err="1">
                <a:latin typeface="Regular Light" panose="02000303040000020004" pitchFamily="50" charset="0"/>
              </a:rPr>
              <a:t>use</a:t>
            </a:r>
            <a:r>
              <a:rPr lang="de-DE" altLang="de-DE" sz="3656" i="1" u="sng" dirty="0">
                <a:latin typeface="Regular Light" panose="02000303040000020004" pitchFamily="50" charset="0"/>
              </a:rPr>
              <a:t> Berlin </a:t>
            </a:r>
          </a:p>
          <a:p>
            <a:pPr eaLnBrk="1" hangingPunct="1">
              <a:defRPr/>
            </a:pPr>
            <a:r>
              <a:rPr lang="de-DE" altLang="de-DE" sz="1688" dirty="0">
                <a:latin typeface="Regular Light" panose="02000303040000020004" pitchFamily="50" charset="0"/>
              </a:rPr>
              <a:t>Environment Atlas Berlin 2016</a:t>
            </a:r>
          </a:p>
          <a:p>
            <a:pPr eaLnBrk="1" hangingPunct="1">
              <a:defRPr/>
            </a:pPr>
            <a:endParaRPr lang="de-DE" altLang="de-DE" sz="1266" dirty="0">
              <a:solidFill>
                <a:schemeClr val="bg1"/>
              </a:solidFill>
              <a:latin typeface="Regular Light" panose="02000303040000020004" pitchFamily="50" charset="0"/>
            </a:endParaRPr>
          </a:p>
        </p:txBody>
      </p:sp>
      <p:pic>
        <p:nvPicPr>
          <p:cNvPr id="19460" name="Picture 29" descr="a24_weisshintergrund 150dpi transpar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754" y="1201044"/>
            <a:ext cx="1321594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hteck 1"/>
          <p:cNvSpPr>
            <a:spLocks noChangeArrowheads="1"/>
          </p:cNvSpPr>
          <p:nvPr/>
        </p:nvSpPr>
        <p:spPr bwMode="auto">
          <a:xfrm rot="-5400000">
            <a:off x="7346259" y="1587980"/>
            <a:ext cx="3403496" cy="2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938">
                <a:solidFill>
                  <a:schemeClr val="tx1"/>
                </a:solidFill>
              </a:rPr>
              <a:t>https://stadtentwicklung.berlin.de/umwelt/umweltatlas/dinh_06.htm</a:t>
            </a:r>
          </a:p>
        </p:txBody>
      </p:sp>
      <p:sp>
        <p:nvSpPr>
          <p:cNvPr id="19462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>
                <a:solidFill>
                  <a:schemeClr val="tx1"/>
                </a:solidFill>
              </a:rPr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95021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4" y="1748732"/>
            <a:ext cx="7302996" cy="479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9" descr="a24_weisshintergrund 150dpi transpar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754" y="1201044"/>
            <a:ext cx="1321594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84547" y="956966"/>
            <a:ext cx="8304609" cy="114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91" tIns="32695" rIns="65391" bIns="32695">
            <a:spAutoFit/>
          </a:bodyPr>
          <a:lstStyle>
            <a:lvl1pPr marL="342900" indent="-342900" defTabSz="9921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21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21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21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21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3656" i="1" u="sng" dirty="0">
                <a:latin typeface="Regular Light" panose="02000303040000020004" pitchFamily="2" charset="0"/>
              </a:rPr>
              <a:t>Distribution </a:t>
            </a:r>
            <a:r>
              <a:rPr lang="de-DE" altLang="de-DE" sz="3656" i="1" u="sng" dirty="0" err="1">
                <a:latin typeface="Regular Light" panose="02000303040000020004" pitchFamily="2" charset="0"/>
              </a:rPr>
              <a:t>of</a:t>
            </a:r>
            <a:r>
              <a:rPr lang="de-DE" altLang="de-DE" sz="3656" i="1" u="sng" dirty="0">
                <a:latin typeface="Regular Light" panose="02000303040000020004" pitchFamily="2" charset="0"/>
              </a:rPr>
              <a:t> </a:t>
            </a:r>
            <a:r>
              <a:rPr lang="de-DE" altLang="de-DE" sz="3656" i="1" u="sng" dirty="0" err="1">
                <a:latin typeface="Regular Light" panose="02000303040000020004" pitchFamily="2" charset="0"/>
              </a:rPr>
              <a:t>space</a:t>
            </a:r>
            <a:r>
              <a:rPr lang="de-DE" altLang="de-DE" sz="3656" i="1" u="sng" dirty="0">
                <a:latin typeface="Regular Light" panose="02000303040000020004" pitchFamily="2" charset="0"/>
              </a:rPr>
              <a:t> </a:t>
            </a:r>
            <a:r>
              <a:rPr lang="de-DE" altLang="de-DE" sz="3656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Regular Light" panose="02000303040000020004" pitchFamily="2" charset="0"/>
              </a:rPr>
              <a:t>Berlin</a:t>
            </a:r>
          </a:p>
          <a:p>
            <a:pPr eaLnBrk="1" hangingPunct="1">
              <a:defRPr/>
            </a:pPr>
            <a:r>
              <a:rPr lang="de-DE" altLang="de-DE" sz="1688" dirty="0">
                <a:latin typeface="Regular Light" panose="02000303040000020004" pitchFamily="2" charset="0"/>
              </a:rPr>
              <a:t>Space </a:t>
            </a:r>
            <a:r>
              <a:rPr lang="de-DE" altLang="de-DE" sz="1688" dirty="0" err="1">
                <a:latin typeface="Regular Light" panose="02000303040000020004" pitchFamily="2" charset="0"/>
              </a:rPr>
              <a:t>Allocation</a:t>
            </a:r>
            <a:r>
              <a:rPr lang="de-DE" altLang="de-DE" sz="1688" dirty="0">
                <a:latin typeface="Regular Light" panose="02000303040000020004" pitchFamily="2" charset="0"/>
              </a:rPr>
              <a:t> Report 2014</a:t>
            </a:r>
          </a:p>
          <a:p>
            <a:pPr eaLnBrk="1" hangingPunct="1">
              <a:defRPr/>
            </a:pPr>
            <a:endParaRPr lang="de-DE" altLang="de-DE" sz="1688" dirty="0">
              <a:solidFill>
                <a:schemeClr val="bg1"/>
              </a:solidFill>
              <a:latin typeface="Regular Light" panose="02000303040000020004" pitchFamily="2" charset="0"/>
            </a:endParaRPr>
          </a:p>
        </p:txBody>
      </p:sp>
      <p:sp>
        <p:nvSpPr>
          <p:cNvPr id="21509" name="Rechteck 1"/>
          <p:cNvSpPr>
            <a:spLocks noChangeArrowheads="1"/>
          </p:cNvSpPr>
          <p:nvPr/>
        </p:nvSpPr>
        <p:spPr bwMode="auto">
          <a:xfrm rot="-5400000">
            <a:off x="7034475" y="1900519"/>
            <a:ext cx="4027064" cy="2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938">
                <a:solidFill>
                  <a:schemeClr val="tx1"/>
                </a:solidFill>
              </a:rPr>
              <a:t>https://www.clevere-staedte.de/blog/artikel/flaechen-gerechtigkeits-report-online</a:t>
            </a:r>
          </a:p>
        </p:txBody>
      </p:sp>
      <p:sp>
        <p:nvSpPr>
          <p:cNvPr id="21510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>
                <a:solidFill>
                  <a:schemeClr val="tx1"/>
                </a:solidFill>
              </a:rPr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380754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7"/>
          <p:cNvSpPr>
            <a:spLocks noChangeArrowheads="1"/>
          </p:cNvSpPr>
          <p:nvPr/>
        </p:nvSpPr>
        <p:spPr bwMode="auto">
          <a:xfrm>
            <a:off x="135434" y="949523"/>
            <a:ext cx="4572000" cy="8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656" i="1" u="sng"/>
              <a:t>Values</a:t>
            </a:r>
          </a:p>
          <a:p>
            <a:pPr eaLnBrk="1" hangingPunct="1"/>
            <a:r>
              <a:rPr lang="de-DE" altLang="de-DE" sz="1688"/>
              <a:t>Livable city</a:t>
            </a:r>
            <a:endParaRPr lang="en-GB" altLang="de-DE" sz="1688"/>
          </a:p>
        </p:txBody>
      </p:sp>
      <p:sp>
        <p:nvSpPr>
          <p:cNvPr id="23556" name="Rechteck 1"/>
          <p:cNvSpPr>
            <a:spLocks noChangeArrowheads="1"/>
          </p:cNvSpPr>
          <p:nvPr/>
        </p:nvSpPr>
        <p:spPr bwMode="auto">
          <a:xfrm rot="-5400000">
            <a:off x="7060925" y="1881172"/>
            <a:ext cx="3974165" cy="2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938"/>
              <a:t>https://www.thepolisblog.org/2012/06/brussels-residents-picnic-to-reclaim.html</a:t>
            </a:r>
          </a:p>
        </p:txBody>
      </p:sp>
      <p:sp>
        <p:nvSpPr>
          <p:cNvPr id="23557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/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297677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4432" y="1339454"/>
            <a:ext cx="2160818" cy="2135952"/>
          </a:xfrm>
          <a:prstGeom prst="ellipse">
            <a:avLst/>
          </a:prstGeom>
        </p:spPr>
      </p:pic>
      <p:sp>
        <p:nvSpPr>
          <p:cNvPr id="25603" name="Rectangle 7"/>
          <p:cNvSpPr>
            <a:spLocks noChangeArrowheads="1"/>
          </p:cNvSpPr>
          <p:nvPr/>
        </p:nvSpPr>
        <p:spPr bwMode="auto">
          <a:xfrm>
            <a:off x="135434" y="916782"/>
            <a:ext cx="4369594" cy="84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375" i="1" u="sng">
                <a:solidFill>
                  <a:schemeClr val="tx1"/>
                </a:solidFill>
              </a:rPr>
              <a:t>Future mobility</a:t>
            </a:r>
          </a:p>
          <a:p>
            <a:pPr eaLnBrk="1" hangingPunct="1"/>
            <a:r>
              <a:rPr lang="de-DE" altLang="de-DE" sz="1688">
                <a:solidFill>
                  <a:schemeClr val="tx1"/>
                </a:solidFill>
              </a:rPr>
              <a:t>Connected, divided, electric, automated</a:t>
            </a:r>
            <a:endParaRPr lang="en-GB" altLang="de-DE" sz="1688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137" y="2061974"/>
            <a:ext cx="2299794" cy="229979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6" name="Grafik 1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1797" y="4129134"/>
            <a:ext cx="1811124" cy="1813354"/>
          </a:xfrm>
          <a:prstGeom prst="ellipse">
            <a:avLst/>
          </a:prstGeom>
        </p:spPr>
      </p:pic>
      <p:pic>
        <p:nvPicPr>
          <p:cNvPr id="17" name="Grafik 1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7481" y="1836687"/>
            <a:ext cx="2555062" cy="2522266"/>
          </a:xfrm>
          <a:prstGeom prst="ellipse">
            <a:avLst/>
          </a:prstGeom>
        </p:spPr>
      </p:pic>
      <p:pic>
        <p:nvPicPr>
          <p:cNvPr id="6" name="Grafik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961" y="3448123"/>
            <a:ext cx="2806606" cy="2774791"/>
          </a:xfrm>
          <a:prstGeom prst="ellipse">
            <a:avLst/>
          </a:prstGeom>
        </p:spPr>
      </p:pic>
      <p:sp>
        <p:nvSpPr>
          <p:cNvPr id="25608" name="Textfeld 10"/>
          <p:cNvSpPr txBox="1">
            <a:spLocks noChangeArrowheads="1"/>
          </p:cNvSpPr>
          <p:nvPr/>
        </p:nvSpPr>
        <p:spPr bwMode="auto">
          <a:xfrm>
            <a:off x="7773294" y="6533555"/>
            <a:ext cx="1485305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 i="1">
                <a:solidFill>
                  <a:schemeClr val="tx1"/>
                </a:solidFill>
              </a:rPr>
              <a:t>VCD e.V. 2017</a:t>
            </a:r>
          </a:p>
        </p:txBody>
      </p:sp>
      <p:sp>
        <p:nvSpPr>
          <p:cNvPr id="25609" name="Rechteck 1"/>
          <p:cNvSpPr>
            <a:spLocks noChangeArrowheads="1"/>
          </p:cNvSpPr>
          <p:nvPr/>
        </p:nvSpPr>
        <p:spPr bwMode="auto">
          <a:xfrm rot="-5400000">
            <a:off x="6410028" y="2339562"/>
            <a:ext cx="4996161" cy="2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938">
                <a:solidFill>
                  <a:schemeClr val="tx1"/>
                </a:solidFill>
              </a:rPr>
              <a:t>https://www.vcd.org/fileadmin/user_upload/Redaktion/Themen/Multimodalitaet/Multimodal_unterwegs</a:t>
            </a:r>
          </a:p>
        </p:txBody>
      </p:sp>
      <p:sp>
        <p:nvSpPr>
          <p:cNvPr id="25610" name="Rechteck 1"/>
          <p:cNvSpPr>
            <a:spLocks noChangeArrowheads="1"/>
          </p:cNvSpPr>
          <p:nvPr/>
        </p:nvSpPr>
        <p:spPr bwMode="auto">
          <a:xfrm rot="-5400000">
            <a:off x="8246685" y="692035"/>
            <a:ext cx="1635384" cy="2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938">
                <a:solidFill>
                  <a:schemeClr val="tx1"/>
                </a:solidFill>
              </a:rPr>
              <a:t>_-_Digitale_Infomappe_VCD.pdf</a:t>
            </a:r>
          </a:p>
        </p:txBody>
      </p:sp>
      <p:sp>
        <p:nvSpPr>
          <p:cNvPr id="25611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>
                <a:solidFill>
                  <a:schemeClr val="tx1"/>
                </a:solidFill>
              </a:rPr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229112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ChangeArrowheads="1"/>
          </p:cNvSpPr>
          <p:nvPr/>
        </p:nvSpPr>
        <p:spPr bwMode="auto">
          <a:xfrm>
            <a:off x="184547" y="958453"/>
            <a:ext cx="5990333" cy="8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656" i="1" u="sng">
                <a:solidFill>
                  <a:schemeClr val="tx1"/>
                </a:solidFill>
              </a:rPr>
              <a:t>Space allocation</a:t>
            </a:r>
          </a:p>
          <a:p>
            <a:pPr eaLnBrk="1" hangingPunct="1"/>
            <a:r>
              <a:rPr lang="de-DE" altLang="de-DE" sz="1688">
                <a:solidFill>
                  <a:schemeClr val="tx1"/>
                </a:solidFill>
              </a:rPr>
              <a:t>Modal Split and distribution of space Berlin</a:t>
            </a:r>
            <a:endParaRPr lang="en-GB" altLang="de-DE" sz="1688">
              <a:solidFill>
                <a:schemeClr val="tx1"/>
              </a:solidFill>
            </a:endParaRPr>
          </a:p>
        </p:txBody>
      </p:sp>
      <p:sp>
        <p:nvSpPr>
          <p:cNvPr id="27651" name="Textfeld 6"/>
          <p:cNvSpPr txBox="1">
            <a:spLocks noChangeArrowheads="1"/>
          </p:cNvSpPr>
          <p:nvPr/>
        </p:nvSpPr>
        <p:spPr bwMode="auto">
          <a:xfrm>
            <a:off x="7407177" y="6530578"/>
            <a:ext cx="1699617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 i="1">
                <a:solidFill>
                  <a:schemeClr val="tx1"/>
                </a:solidFill>
              </a:rPr>
              <a:t>Heinrich Böll Stiftung</a:t>
            </a:r>
          </a:p>
        </p:txBody>
      </p:sp>
      <p:sp>
        <p:nvSpPr>
          <p:cNvPr id="27652" name="Rechteck 1"/>
          <p:cNvSpPr>
            <a:spLocks noChangeArrowheads="1"/>
          </p:cNvSpPr>
          <p:nvPr/>
        </p:nvSpPr>
        <p:spPr bwMode="auto">
          <a:xfrm rot="-5400000">
            <a:off x="7385533" y="1543331"/>
            <a:ext cx="3324949" cy="2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938">
                <a:solidFill>
                  <a:schemeClr val="tx1"/>
                </a:solidFill>
              </a:rPr>
              <a:t>https://www.boell.de/de/2018/11/30/mobilitaet-gerecht-gestalten</a:t>
            </a:r>
          </a:p>
        </p:txBody>
      </p:sp>
      <p:sp>
        <p:nvSpPr>
          <p:cNvPr id="27653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>
                <a:solidFill>
                  <a:schemeClr val="tx1"/>
                </a:solidFill>
              </a:rPr>
              <a:t>City Street 4  I  Another Street is Possible  I  Steffan Robel</a:t>
            </a:r>
          </a:p>
        </p:txBody>
      </p:sp>
      <p:pic>
        <p:nvPicPr>
          <p:cNvPr id="27654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>
            <a:fillRect/>
          </a:stretch>
        </p:blipFill>
        <p:spPr bwMode="auto">
          <a:xfrm>
            <a:off x="879575" y="2082106"/>
            <a:ext cx="7335738" cy="371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tangle 5"/>
          <p:cNvSpPr>
            <a:spLocks noChangeArrowheads="1"/>
          </p:cNvSpPr>
          <p:nvPr/>
        </p:nvSpPr>
        <p:spPr bwMode="auto">
          <a:xfrm>
            <a:off x="879575" y="5862341"/>
            <a:ext cx="7335738" cy="43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3998" tIns="62000" rIns="123998" bIns="62000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500">
                <a:solidFill>
                  <a:schemeClr val="tx1"/>
                </a:solidFill>
              </a:rPr>
              <a:t>          Distribution of traffic space in Berlin	                   Modal split in Berlin</a:t>
            </a:r>
          </a:p>
        </p:txBody>
      </p:sp>
    </p:spTree>
    <p:extLst>
      <p:ext uri="{BB962C8B-B14F-4D97-AF65-F5344CB8AC3E}">
        <p14:creationId xmlns:p14="http://schemas.microsoft.com/office/powerpoint/2010/main" val="37716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ChangeArrowheads="1"/>
          </p:cNvSpPr>
          <p:nvPr/>
        </p:nvSpPr>
        <p:spPr bwMode="auto">
          <a:xfrm>
            <a:off x="116086" y="958453"/>
            <a:ext cx="7358063" cy="8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656" i="1" u="sng">
                <a:solidFill>
                  <a:schemeClr val="tx1"/>
                </a:solidFill>
              </a:rPr>
              <a:t>Vehicle usage</a:t>
            </a:r>
          </a:p>
          <a:p>
            <a:pPr eaLnBrk="1" hangingPunct="1"/>
            <a:r>
              <a:rPr lang="de-DE" altLang="de-DE" sz="1688">
                <a:solidFill>
                  <a:schemeClr val="tx1"/>
                </a:solidFill>
              </a:rPr>
              <a:t>95% of the time cars are stationary – on the footprint of a children‘s room</a:t>
            </a:r>
            <a:endParaRPr lang="en-GB" altLang="de-DE" sz="1688">
              <a:solidFill>
                <a:schemeClr val="tx1"/>
              </a:solidFill>
            </a:endParaRPr>
          </a:p>
        </p:txBody>
      </p:sp>
      <p:pic>
        <p:nvPicPr>
          <p:cNvPr id="29699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4" y="2461618"/>
            <a:ext cx="2957215" cy="369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b="8504"/>
          <a:stretch>
            <a:fillRect/>
          </a:stretch>
        </p:blipFill>
        <p:spPr bwMode="auto">
          <a:xfrm>
            <a:off x="4234161" y="3272732"/>
            <a:ext cx="3673078" cy="297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>
                <a:solidFill>
                  <a:schemeClr val="tx1"/>
                </a:solidFill>
              </a:rPr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240364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-687" r="4276" b="687"/>
          <a:stretch>
            <a:fillRect/>
          </a:stretch>
        </p:blipFill>
        <p:spPr bwMode="auto">
          <a:xfrm>
            <a:off x="0" y="-95250"/>
            <a:ext cx="9144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3399" y="322957"/>
            <a:ext cx="4908352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251520" y="952500"/>
            <a:ext cx="4572000" cy="8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656" i="1" u="sng"/>
              <a:t>Negotiations</a:t>
            </a:r>
          </a:p>
          <a:p>
            <a:pPr eaLnBrk="1" hangingPunct="1"/>
            <a:r>
              <a:rPr lang="de-DE" altLang="de-DE" sz="1688"/>
              <a:t>Tordenskjolds Gate Oslo</a:t>
            </a:r>
            <a:endParaRPr lang="en-GB" altLang="de-DE" sz="1688"/>
          </a:p>
        </p:txBody>
      </p:sp>
      <p:sp>
        <p:nvSpPr>
          <p:cNvPr id="31749" name="Textfeld 8"/>
          <p:cNvSpPr txBox="1">
            <a:spLocks noChangeArrowheads="1"/>
          </p:cNvSpPr>
          <p:nvPr/>
        </p:nvSpPr>
        <p:spPr bwMode="auto">
          <a:xfrm>
            <a:off x="3491508" y="6533555"/>
            <a:ext cx="5744766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 i="1">
                <a:solidFill>
                  <a:schemeClr val="tx1"/>
                </a:solidFill>
              </a:rPr>
              <a:t>Studio Oslo Landscape Architects (SOLA) and Vestre AS. Foto: </a:t>
            </a:r>
            <a:r>
              <a:rPr lang="en-US" altLang="de-DE" sz="1406" i="1">
                <a:solidFill>
                  <a:schemeClr val="tx1"/>
                </a:solidFill>
              </a:rPr>
              <a:t>Nicolas Tourrenc </a:t>
            </a:r>
            <a:r>
              <a:rPr lang="de-DE" altLang="de-DE" sz="1406" i="1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1750" name="Rectangle 15"/>
          <p:cNvSpPr>
            <a:spLocks noChangeArrowheads="1"/>
          </p:cNvSpPr>
          <p:nvPr/>
        </p:nvSpPr>
        <p:spPr bwMode="auto">
          <a:xfrm>
            <a:off x="0" y="6548437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>
                <a:solidFill>
                  <a:schemeClr val="tx1"/>
                </a:solidFill>
              </a:rPr>
              <a:t>City Street 4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370060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95" y="0"/>
            <a:ext cx="5103317" cy="347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2" y="3478114"/>
            <a:ext cx="5402461" cy="337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941" y="0"/>
            <a:ext cx="5189637" cy="347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184547" y="952500"/>
            <a:ext cx="4572000" cy="8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656" i="1" u="sng"/>
              <a:t>Negotiations</a:t>
            </a:r>
          </a:p>
          <a:p>
            <a:pPr eaLnBrk="1" hangingPunct="1"/>
            <a:r>
              <a:rPr lang="de-DE" altLang="de-DE" sz="1688"/>
              <a:t>Bergmannstraße Berlin</a:t>
            </a:r>
            <a:endParaRPr lang="en-GB" altLang="de-DE" sz="1688"/>
          </a:p>
        </p:txBody>
      </p:sp>
      <p:pic>
        <p:nvPicPr>
          <p:cNvPr id="33798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391" y="3478114"/>
            <a:ext cx="2396133" cy="337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Grafi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49" y="3478114"/>
            <a:ext cx="2318742" cy="337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800" name="Gerader Verbinder 13"/>
          <p:cNvCxnSpPr>
            <a:cxnSpLocks noChangeShapeType="1"/>
          </p:cNvCxnSpPr>
          <p:nvPr/>
        </p:nvCxnSpPr>
        <p:spPr bwMode="auto">
          <a:xfrm>
            <a:off x="0" y="3478114"/>
            <a:ext cx="9213950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01" name="Gerader Verbinder 18"/>
          <p:cNvCxnSpPr>
            <a:cxnSpLocks noChangeShapeType="1"/>
          </p:cNvCxnSpPr>
          <p:nvPr/>
        </p:nvCxnSpPr>
        <p:spPr bwMode="auto">
          <a:xfrm>
            <a:off x="4616648" y="3936505"/>
            <a:ext cx="0" cy="283517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02" name="Gerader Verbinder 18"/>
          <p:cNvCxnSpPr>
            <a:cxnSpLocks noChangeShapeType="1"/>
          </p:cNvCxnSpPr>
          <p:nvPr/>
        </p:nvCxnSpPr>
        <p:spPr bwMode="auto">
          <a:xfrm>
            <a:off x="6935391" y="3478114"/>
            <a:ext cx="0" cy="355550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03" name="Gerader Verbinder 18"/>
          <p:cNvCxnSpPr>
            <a:cxnSpLocks noChangeShapeType="1"/>
          </p:cNvCxnSpPr>
          <p:nvPr/>
        </p:nvCxnSpPr>
        <p:spPr bwMode="auto">
          <a:xfrm flipH="1">
            <a:off x="4616648" y="322957"/>
            <a:ext cx="0" cy="3613547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4" name="Textfeld 8"/>
          <p:cNvSpPr txBox="1">
            <a:spLocks noChangeArrowheads="1"/>
          </p:cNvSpPr>
          <p:nvPr/>
        </p:nvSpPr>
        <p:spPr bwMode="auto">
          <a:xfrm>
            <a:off x="5275958" y="6533555"/>
            <a:ext cx="4961930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 i="1"/>
              <a:t>A24 Landschaft and Vestre AS. Foto: </a:t>
            </a:r>
            <a:r>
              <a:rPr lang="en-US" altLang="de-DE" sz="1406" i="1"/>
              <a:t>Nicolas Tourrenc </a:t>
            </a:r>
            <a:r>
              <a:rPr lang="de-DE" altLang="de-DE" sz="1406" i="1"/>
              <a:t> </a:t>
            </a:r>
          </a:p>
        </p:txBody>
      </p:sp>
      <p:sp>
        <p:nvSpPr>
          <p:cNvPr id="33805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/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427641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hteck 12"/>
          <p:cNvSpPr>
            <a:spLocks noChangeArrowheads="1"/>
          </p:cNvSpPr>
          <p:nvPr/>
        </p:nvSpPr>
        <p:spPr bwMode="auto">
          <a:xfrm>
            <a:off x="0" y="1233785"/>
            <a:ext cx="9169301" cy="54024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7472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7472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7472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7472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74725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 sz="1125">
              <a:latin typeface="Arial" panose="020B0604020202020204" pitchFamily="34" charset="0"/>
            </a:endParaRPr>
          </a:p>
        </p:txBody>
      </p:sp>
      <p:sp>
        <p:nvSpPr>
          <p:cNvPr id="20" name="Rechteck 19">
            <a:extLst>
              <a:ext uri="{FF2B5EF4-FFF2-40B4-BE49-F238E27FC236}"/>
            </a:extLst>
          </p:cNvPr>
          <p:cNvSpPr/>
          <p:nvPr/>
        </p:nvSpPr>
        <p:spPr bwMode="auto">
          <a:xfrm>
            <a:off x="-11906" y="3698380"/>
            <a:ext cx="9169301" cy="270867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3760">
              <a:defRPr/>
            </a:pPr>
            <a:endParaRPr lang="de-DE" sz="1688">
              <a:solidFill>
                <a:srgbClr val="FF0000"/>
              </a:solidFill>
            </a:endParaRPr>
          </a:p>
        </p:txBody>
      </p:sp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175617" y="952500"/>
            <a:ext cx="6017122" cy="8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3656" i="1" u="sng">
                <a:solidFill>
                  <a:schemeClr val="tx1"/>
                </a:solidFill>
              </a:rPr>
              <a:t>Planning and design</a:t>
            </a:r>
          </a:p>
          <a:p>
            <a:pPr eaLnBrk="1" hangingPunct="1"/>
            <a:r>
              <a:rPr lang="en-GB" altLang="de-DE" sz="1688">
                <a:solidFill>
                  <a:schemeClr val="tx1"/>
                </a:solidFill>
              </a:rPr>
              <a:t>Bergmannstraße Berlin</a:t>
            </a:r>
          </a:p>
        </p:txBody>
      </p:sp>
      <p:pic>
        <p:nvPicPr>
          <p:cNvPr id="35845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64" y="3201294"/>
            <a:ext cx="8923734" cy="126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>
                <a:solidFill>
                  <a:schemeClr val="tx1"/>
                </a:solidFill>
              </a:rPr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323024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18" y="3393281"/>
            <a:ext cx="5267028" cy="346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802" y="3421560"/>
            <a:ext cx="2430363" cy="343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933" y="3393281"/>
            <a:ext cx="4351735" cy="346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098" y="0"/>
            <a:ext cx="6200180" cy="34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Grafi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676" y="0"/>
            <a:ext cx="5997774" cy="34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251520" y="949523"/>
            <a:ext cx="6731496" cy="8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3656" i="1" u="sng"/>
              <a:t>Modules</a:t>
            </a:r>
          </a:p>
          <a:p>
            <a:pPr eaLnBrk="1" hangingPunct="1"/>
            <a:r>
              <a:rPr lang="en-GB" altLang="de-DE" sz="1688"/>
              <a:t>Bergmannstraße Berlin</a:t>
            </a:r>
          </a:p>
        </p:txBody>
      </p:sp>
      <p:cxnSp>
        <p:nvCxnSpPr>
          <p:cNvPr id="37896" name="Gerader Verbinder 4"/>
          <p:cNvCxnSpPr>
            <a:cxnSpLocks noChangeShapeType="1"/>
          </p:cNvCxnSpPr>
          <p:nvPr/>
        </p:nvCxnSpPr>
        <p:spPr bwMode="auto">
          <a:xfrm>
            <a:off x="0" y="3424536"/>
            <a:ext cx="9213950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7" name="Gerader Verbinder 18"/>
          <p:cNvCxnSpPr>
            <a:cxnSpLocks noChangeShapeType="1"/>
          </p:cNvCxnSpPr>
          <p:nvPr/>
        </p:nvCxnSpPr>
        <p:spPr bwMode="auto">
          <a:xfrm>
            <a:off x="3260825" y="3423047"/>
            <a:ext cx="2977" cy="353318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8" name="Gerader Verbinder 19"/>
          <p:cNvCxnSpPr>
            <a:cxnSpLocks noChangeShapeType="1"/>
          </p:cNvCxnSpPr>
          <p:nvPr/>
        </p:nvCxnSpPr>
        <p:spPr bwMode="auto">
          <a:xfrm>
            <a:off x="5694164" y="3423047"/>
            <a:ext cx="5953" cy="353318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9" name="Gerader Verbinder 22"/>
          <p:cNvCxnSpPr>
            <a:cxnSpLocks noChangeShapeType="1"/>
          </p:cNvCxnSpPr>
          <p:nvPr/>
        </p:nvCxnSpPr>
        <p:spPr bwMode="auto">
          <a:xfrm flipH="1">
            <a:off x="4484192" y="-263426"/>
            <a:ext cx="11906" cy="368647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0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/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324175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0"/>
          <a:stretch/>
        </p:blipFill>
        <p:spPr bwMode="auto">
          <a:xfrm>
            <a:off x="0" y="897038"/>
            <a:ext cx="9144000" cy="59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rafik 6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51297"/>
            <a:ext cx="9240739" cy="51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4" name="Grafik 1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51297"/>
            <a:ext cx="9240739" cy="51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5" name="Grafik 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51297"/>
            <a:ext cx="9240739" cy="51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84547" y="458391"/>
            <a:ext cx="8304609" cy="62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91" tIns="32695" rIns="65391" bIns="32695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de-DE" sz="3656"/>
          </a:p>
        </p:txBody>
      </p:sp>
      <p:sp>
        <p:nvSpPr>
          <p:cNvPr id="7" name="Rectangle 7"/>
          <p:cNvSpPr>
            <a:spLocks/>
          </p:cNvSpPr>
          <p:nvPr/>
        </p:nvSpPr>
        <p:spPr bwMode="auto">
          <a:xfrm>
            <a:off x="-16371" y="1538883"/>
            <a:ext cx="6570762" cy="1148118"/>
          </a:xfrm>
          <a:custGeom>
            <a:avLst/>
            <a:gdLst>
              <a:gd name="T0" fmla="*/ 0 w 5597525"/>
              <a:gd name="T1" fmla="*/ 0 h 1177926"/>
              <a:gd name="T2" fmla="*/ 107085130 w 5597525"/>
              <a:gd name="T3" fmla="*/ 0 h 1177926"/>
              <a:gd name="T4" fmla="*/ 107085130 w 5597525"/>
              <a:gd name="T5" fmla="*/ 4706 h 1177926"/>
              <a:gd name="T6" fmla="*/ 0 w 5597525"/>
              <a:gd name="T7" fmla="*/ 4706 h 1177926"/>
              <a:gd name="T8" fmla="*/ 0 w 5597525"/>
              <a:gd name="T9" fmla="*/ 0 h 11779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97525"/>
              <a:gd name="T16" fmla="*/ 0 h 1177926"/>
              <a:gd name="T17" fmla="*/ 5597525 w 5597525"/>
              <a:gd name="T18" fmla="*/ 1177926 h 11779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97525" h="1177926">
                <a:moveTo>
                  <a:pt x="0" y="0"/>
                </a:moveTo>
                <a:lnTo>
                  <a:pt x="5597525" y="0"/>
                </a:lnTo>
                <a:lnTo>
                  <a:pt x="5371302" y="1177926"/>
                </a:lnTo>
                <a:lnTo>
                  <a:pt x="0" y="11779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656" u="sng" dirty="0"/>
              <a:t>ANOTHER STREET IS POSSIBLE</a:t>
            </a:r>
          </a:p>
          <a:p>
            <a:pPr eaLnBrk="1" hangingPunct="1"/>
            <a:r>
              <a:rPr lang="de-DE" altLang="de-DE" sz="1688" dirty="0" err="1"/>
              <a:t>Exploring</a:t>
            </a:r>
            <a:r>
              <a:rPr lang="de-DE" altLang="de-DE" sz="1688" dirty="0"/>
              <a:t> Future </a:t>
            </a:r>
            <a:r>
              <a:rPr lang="de-DE" altLang="de-DE" sz="1688" dirty="0" err="1"/>
              <a:t>Streetscapes</a:t>
            </a:r>
            <a:r>
              <a:rPr lang="de-DE" altLang="de-DE" sz="1688" dirty="0"/>
              <a:t> </a:t>
            </a:r>
            <a:r>
              <a:rPr lang="de-DE" altLang="de-DE" sz="1688" dirty="0" smtClean="0"/>
              <a:t>Through </a:t>
            </a:r>
            <a:r>
              <a:rPr lang="de-DE" altLang="de-DE" sz="1688" dirty="0" err="1"/>
              <a:t>Temporary</a:t>
            </a:r>
            <a:r>
              <a:rPr lang="de-DE" altLang="de-DE" sz="1688" dirty="0"/>
              <a:t> Redistribution </a:t>
            </a:r>
            <a:r>
              <a:rPr lang="de-DE" altLang="de-DE" sz="1688" dirty="0" err="1" smtClean="0"/>
              <a:t>Strategies</a:t>
            </a:r>
            <a:endParaRPr lang="de-DE" altLang="de-DE" sz="1688" dirty="0" smtClean="0"/>
          </a:p>
          <a:p>
            <a:pPr eaLnBrk="1" hangingPunct="1"/>
            <a:r>
              <a:rPr lang="de-DE" altLang="de-DE" sz="1688" dirty="0" smtClean="0"/>
              <a:t>Steffan Robel, A24 Landschaft</a:t>
            </a:r>
            <a:endParaRPr lang="de-DE" altLang="de-DE" sz="1688" dirty="0"/>
          </a:p>
        </p:txBody>
      </p:sp>
      <p:sp>
        <p:nvSpPr>
          <p:cNvPr id="8" name="Grafik 1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81062"/>
            <a:ext cx="7072313" cy="39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9" name="Grafik 1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81062"/>
            <a:ext cx="7072313" cy="39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</p:spTree>
    <p:extLst>
      <p:ext uri="{BB962C8B-B14F-4D97-AF65-F5344CB8AC3E}">
        <p14:creationId xmlns:p14="http://schemas.microsoft.com/office/powerpoint/2010/main" val="602620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1" descr="a24_weisshintergrund 150dpi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76" y="458391"/>
            <a:ext cx="1760636" cy="101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4"/>
          <p:cNvSpPr>
            <a:spLocks noChangeArrowheads="1"/>
          </p:cNvSpPr>
          <p:nvPr/>
        </p:nvSpPr>
        <p:spPr bwMode="auto">
          <a:xfrm>
            <a:off x="2772669" y="6533555"/>
            <a:ext cx="6290964" cy="34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193" tIns="49597" rIns="99193" bIns="49597"/>
          <a:lstStyle>
            <a:lvl1pPr defTabSz="1058863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1058863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1058863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1058863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1058863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de-DE" altLang="de-DE" sz="1406" i="1">
                <a:solidFill>
                  <a:schemeClr val="tx1"/>
                </a:solidFill>
              </a:rPr>
              <a:t>https://www.facebook.com/bergmannstrasse</a:t>
            </a:r>
          </a:p>
        </p:txBody>
      </p:sp>
      <p:pic>
        <p:nvPicPr>
          <p:cNvPr id="39940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422" y="3095625"/>
            <a:ext cx="4304109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528965"/>
            <a:ext cx="3152180" cy="5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7" y="3543598"/>
            <a:ext cx="4188023" cy="7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8" y="4257974"/>
            <a:ext cx="4259461" cy="77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Grafi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5323583"/>
            <a:ext cx="4161234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Grafi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0" y="4967883"/>
            <a:ext cx="1982391" cy="5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Grafik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794" y="3753445"/>
            <a:ext cx="4241602" cy="155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Grafik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793" y="1980903"/>
            <a:ext cx="2518172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Grafik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262" y="2570262"/>
            <a:ext cx="4036219" cy="5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Grafik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7" y="2192239"/>
            <a:ext cx="4179094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0" name="Rectangle 7"/>
          <p:cNvSpPr>
            <a:spLocks noChangeArrowheads="1"/>
          </p:cNvSpPr>
          <p:nvPr/>
        </p:nvSpPr>
        <p:spPr bwMode="auto">
          <a:xfrm>
            <a:off x="232172" y="949523"/>
            <a:ext cx="6731497" cy="8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3656" i="1" u="sng">
                <a:solidFill>
                  <a:schemeClr val="tx1"/>
                </a:solidFill>
              </a:rPr>
              <a:t>Feedback</a:t>
            </a:r>
          </a:p>
          <a:p>
            <a:pPr eaLnBrk="1" hangingPunct="1"/>
            <a:r>
              <a:rPr lang="en-GB" altLang="de-DE" sz="1688">
                <a:solidFill>
                  <a:schemeClr val="tx1"/>
                </a:solidFill>
              </a:rPr>
              <a:t>Online participation platform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>
                <a:solidFill>
                  <a:schemeClr val="tx1"/>
                </a:solidFill>
              </a:rPr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344448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41" y="3559969"/>
            <a:ext cx="3050977" cy="329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731" y="3559969"/>
            <a:ext cx="4397872" cy="329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074" y="0"/>
            <a:ext cx="6000751" cy="355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1" descr="a24_weisshintergrund 150dpi transpar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76" y="458391"/>
            <a:ext cx="1760636" cy="101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76" y="952500"/>
            <a:ext cx="1762125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251520" y="949523"/>
            <a:ext cx="6731496" cy="8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3656" i="1" u="sng"/>
              <a:t>Feedback</a:t>
            </a:r>
          </a:p>
          <a:p>
            <a:pPr eaLnBrk="1" hangingPunct="1"/>
            <a:r>
              <a:rPr lang="en-GB" altLang="de-DE" sz="1688"/>
              <a:t>Destruction and vandalism</a:t>
            </a:r>
          </a:p>
        </p:txBody>
      </p:sp>
      <p:pic>
        <p:nvPicPr>
          <p:cNvPr id="41992" name="Grafi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556"/>
          <a:stretch>
            <a:fillRect/>
          </a:stretch>
        </p:blipFill>
        <p:spPr bwMode="auto">
          <a:xfrm>
            <a:off x="4545211" y="0"/>
            <a:ext cx="7788176" cy="355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Grafik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653" y="3559969"/>
            <a:ext cx="4397871" cy="329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994" name="Gerader Verbinder 4"/>
          <p:cNvCxnSpPr>
            <a:cxnSpLocks noChangeShapeType="1"/>
          </p:cNvCxnSpPr>
          <p:nvPr/>
        </p:nvCxnSpPr>
        <p:spPr bwMode="auto">
          <a:xfrm>
            <a:off x="0" y="3559969"/>
            <a:ext cx="9213950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5" name="Gerader Verbinder 19"/>
          <p:cNvCxnSpPr>
            <a:cxnSpLocks noChangeShapeType="1"/>
          </p:cNvCxnSpPr>
          <p:nvPr/>
        </p:nvCxnSpPr>
        <p:spPr bwMode="auto">
          <a:xfrm>
            <a:off x="6076653" y="3559969"/>
            <a:ext cx="0" cy="341858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6" name="Gerader Verbinder 19"/>
          <p:cNvCxnSpPr>
            <a:cxnSpLocks noChangeShapeType="1"/>
          </p:cNvCxnSpPr>
          <p:nvPr/>
        </p:nvCxnSpPr>
        <p:spPr bwMode="auto">
          <a:xfrm>
            <a:off x="3030141" y="3559969"/>
            <a:ext cx="0" cy="341858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7" name="Gerader Verbinder 19"/>
          <p:cNvCxnSpPr>
            <a:cxnSpLocks noChangeShapeType="1"/>
          </p:cNvCxnSpPr>
          <p:nvPr/>
        </p:nvCxnSpPr>
        <p:spPr bwMode="auto">
          <a:xfrm>
            <a:off x="4545211" y="-230684"/>
            <a:ext cx="0" cy="3790653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8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/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295893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481" y="0"/>
            <a:ext cx="585192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1" descr="a24_weisshintergrund 150dpi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76" y="458391"/>
            <a:ext cx="1760636" cy="101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184547" y="458391"/>
            <a:ext cx="8304609" cy="58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91" tIns="32695" rIns="65391" bIns="32695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 sz="1688"/>
          </a:p>
          <a:p>
            <a:pPr eaLnBrk="1" hangingPunct="1"/>
            <a:endParaRPr lang="de-DE" altLang="de-DE" sz="1688"/>
          </a:p>
        </p:txBody>
      </p:sp>
      <p:pic>
        <p:nvPicPr>
          <p:cNvPr id="44037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42" y="0"/>
            <a:ext cx="5850433" cy="347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1961" y="3429000"/>
            <a:ext cx="598140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Grafi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42" y="3429000"/>
            <a:ext cx="59546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040" name="Gerader Verbinder 4"/>
          <p:cNvCxnSpPr>
            <a:cxnSpLocks noChangeShapeType="1"/>
          </p:cNvCxnSpPr>
          <p:nvPr/>
        </p:nvCxnSpPr>
        <p:spPr bwMode="auto">
          <a:xfrm>
            <a:off x="0" y="3429000"/>
            <a:ext cx="9213950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1" name="Gerader Verbinder 22"/>
          <p:cNvCxnSpPr>
            <a:cxnSpLocks noChangeShapeType="1"/>
          </p:cNvCxnSpPr>
          <p:nvPr/>
        </p:nvCxnSpPr>
        <p:spPr bwMode="auto">
          <a:xfrm>
            <a:off x="4579442" y="-230684"/>
            <a:ext cx="0" cy="7253884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2" name="Rectangle 7"/>
          <p:cNvSpPr>
            <a:spLocks noChangeArrowheads="1"/>
          </p:cNvSpPr>
          <p:nvPr/>
        </p:nvSpPr>
        <p:spPr bwMode="auto">
          <a:xfrm>
            <a:off x="215801" y="949523"/>
            <a:ext cx="6731496" cy="8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3656" i="1" u="sng"/>
              <a:t>Participation</a:t>
            </a:r>
          </a:p>
          <a:p>
            <a:pPr eaLnBrk="1" hangingPunct="1"/>
            <a:r>
              <a:rPr lang="en-GB" altLang="de-DE" sz="1688"/>
              <a:t>Workshops mit residents, Senate and District</a:t>
            </a:r>
          </a:p>
        </p:txBody>
      </p:sp>
      <p:sp>
        <p:nvSpPr>
          <p:cNvPr id="44043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/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117944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856" y="-16372"/>
            <a:ext cx="4661298" cy="349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42" y="3024187"/>
            <a:ext cx="5104805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5609" y="3429000"/>
            <a:ext cx="565398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06" y="-16372"/>
            <a:ext cx="4591348" cy="344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3"/>
          <p:cNvSpPr>
            <a:spLocks noChangeArrowheads="1"/>
          </p:cNvSpPr>
          <p:nvPr/>
        </p:nvSpPr>
        <p:spPr bwMode="auto">
          <a:xfrm>
            <a:off x="184547" y="458391"/>
            <a:ext cx="8304609" cy="58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91" tIns="32695" rIns="65391" bIns="32695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 sz="1688"/>
          </a:p>
          <a:p>
            <a:pPr eaLnBrk="1" hangingPunct="1"/>
            <a:endParaRPr lang="de-DE" altLang="de-DE" sz="1688"/>
          </a:p>
        </p:txBody>
      </p:sp>
      <p:cxnSp>
        <p:nvCxnSpPr>
          <p:cNvPr id="46087" name="Gerader Verbinder 4"/>
          <p:cNvCxnSpPr>
            <a:cxnSpLocks noChangeShapeType="1"/>
          </p:cNvCxnSpPr>
          <p:nvPr/>
        </p:nvCxnSpPr>
        <p:spPr bwMode="auto">
          <a:xfrm>
            <a:off x="0" y="3429000"/>
            <a:ext cx="9213950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8" name="Gerader Verbinder 22"/>
          <p:cNvCxnSpPr>
            <a:cxnSpLocks noChangeShapeType="1"/>
          </p:cNvCxnSpPr>
          <p:nvPr/>
        </p:nvCxnSpPr>
        <p:spPr bwMode="auto">
          <a:xfrm flipH="1">
            <a:off x="4579442" y="-334864"/>
            <a:ext cx="4464" cy="7532192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9" name="Rectangle 7"/>
          <p:cNvSpPr>
            <a:spLocks noChangeArrowheads="1"/>
          </p:cNvSpPr>
          <p:nvPr/>
        </p:nvSpPr>
        <p:spPr bwMode="auto">
          <a:xfrm>
            <a:off x="215801" y="949523"/>
            <a:ext cx="6731496" cy="8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3656" i="1" u="sng"/>
              <a:t>Participation</a:t>
            </a:r>
          </a:p>
          <a:p>
            <a:pPr eaLnBrk="1" hangingPunct="1"/>
            <a:r>
              <a:rPr lang="en-GB" altLang="de-DE" sz="1688"/>
              <a:t>Bringing the discussion back to the site</a:t>
            </a:r>
          </a:p>
        </p:txBody>
      </p:sp>
      <p:sp>
        <p:nvSpPr>
          <p:cNvPr id="46090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/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48161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1" descr="a24_weisshintergrund 150dpi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76" y="458391"/>
            <a:ext cx="1760636" cy="101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84547" y="458391"/>
            <a:ext cx="8304609" cy="110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91" tIns="32695" rIns="65391" bIns="32695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3375"/>
              <a:t>MODULES</a:t>
            </a:r>
          </a:p>
          <a:p>
            <a:pPr eaLnBrk="1" hangingPunct="1"/>
            <a:endParaRPr lang="de-DE" altLang="de-DE" sz="1688"/>
          </a:p>
          <a:p>
            <a:pPr eaLnBrk="1" hangingPunct="1"/>
            <a:endParaRPr lang="de-DE" altLang="de-DE" sz="1688"/>
          </a:p>
        </p:txBody>
      </p:sp>
      <p:sp>
        <p:nvSpPr>
          <p:cNvPr id="48132" name="Rectangle 7"/>
          <p:cNvSpPr>
            <a:spLocks noChangeArrowheads="1"/>
          </p:cNvSpPr>
          <p:nvPr/>
        </p:nvSpPr>
        <p:spPr bwMode="auto">
          <a:xfrm>
            <a:off x="215801" y="949523"/>
            <a:ext cx="6731496" cy="8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3656" i="1" u="sng">
                <a:solidFill>
                  <a:schemeClr val="tx1"/>
                </a:solidFill>
              </a:rPr>
              <a:t>Participation</a:t>
            </a:r>
          </a:p>
          <a:p>
            <a:pPr eaLnBrk="1" hangingPunct="1"/>
            <a:r>
              <a:rPr lang="en-GB" altLang="de-DE" sz="1688">
                <a:solidFill>
                  <a:schemeClr val="tx1"/>
                </a:solidFill>
              </a:rPr>
              <a:t>Result of the workshops</a:t>
            </a:r>
          </a:p>
        </p:txBody>
      </p:sp>
      <p:pic>
        <p:nvPicPr>
          <p:cNvPr id="48133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3164" y="2364880"/>
            <a:ext cx="11803559" cy="258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>
                <a:solidFill>
                  <a:schemeClr val="tx1"/>
                </a:solidFill>
              </a:rPr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382794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Grafik 6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51297"/>
            <a:ext cx="9240739" cy="51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3076" name="Grafik 1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51297"/>
            <a:ext cx="9240739" cy="51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3077" name="Grafik 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51297"/>
            <a:ext cx="9240739" cy="51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50182" name="Rectangle 3"/>
          <p:cNvSpPr>
            <a:spLocks noChangeArrowheads="1"/>
          </p:cNvSpPr>
          <p:nvPr/>
        </p:nvSpPr>
        <p:spPr bwMode="auto">
          <a:xfrm>
            <a:off x="184547" y="458391"/>
            <a:ext cx="8304609" cy="62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91" tIns="32695" rIns="65391" bIns="32695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de-DE" sz="3656"/>
          </a:p>
        </p:txBody>
      </p:sp>
      <p:sp>
        <p:nvSpPr>
          <p:cNvPr id="50183" name="Rectangle 7"/>
          <p:cNvSpPr>
            <a:spLocks/>
          </p:cNvSpPr>
          <p:nvPr/>
        </p:nvSpPr>
        <p:spPr bwMode="auto">
          <a:xfrm>
            <a:off x="-16371" y="1538883"/>
            <a:ext cx="6570762" cy="888368"/>
          </a:xfrm>
          <a:custGeom>
            <a:avLst/>
            <a:gdLst>
              <a:gd name="T0" fmla="*/ 0 w 5597525"/>
              <a:gd name="T1" fmla="*/ 0 h 1177926"/>
              <a:gd name="T2" fmla="*/ 107085130 w 5597525"/>
              <a:gd name="T3" fmla="*/ 0 h 1177926"/>
              <a:gd name="T4" fmla="*/ 107085130 w 5597525"/>
              <a:gd name="T5" fmla="*/ 4706 h 1177926"/>
              <a:gd name="T6" fmla="*/ 0 w 5597525"/>
              <a:gd name="T7" fmla="*/ 4706 h 1177926"/>
              <a:gd name="T8" fmla="*/ 0 w 5597525"/>
              <a:gd name="T9" fmla="*/ 0 h 11779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97525"/>
              <a:gd name="T16" fmla="*/ 0 h 1177926"/>
              <a:gd name="T17" fmla="*/ 5597525 w 5597525"/>
              <a:gd name="T18" fmla="*/ 1177926 h 11779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97525" h="1177926">
                <a:moveTo>
                  <a:pt x="0" y="0"/>
                </a:moveTo>
                <a:lnTo>
                  <a:pt x="5597525" y="0"/>
                </a:lnTo>
                <a:lnTo>
                  <a:pt x="5371302" y="1177926"/>
                </a:lnTo>
                <a:lnTo>
                  <a:pt x="0" y="11779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656" u="sng"/>
              <a:t>ANOTHER STREET IS POSSIBLE</a:t>
            </a:r>
          </a:p>
          <a:p>
            <a:pPr eaLnBrk="1" hangingPunct="1"/>
            <a:r>
              <a:rPr lang="de-DE" altLang="de-DE" sz="1688"/>
              <a:t>Exploring Future Streetscapes through Temporary Redistribution Strategies</a:t>
            </a:r>
          </a:p>
        </p:txBody>
      </p:sp>
      <p:sp>
        <p:nvSpPr>
          <p:cNvPr id="3081" name="Grafik 1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81062"/>
            <a:ext cx="7072313" cy="39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3082" name="Grafik 1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81062"/>
            <a:ext cx="7072313" cy="39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</p:spTree>
    <p:extLst>
      <p:ext uri="{BB962C8B-B14F-4D97-AF65-F5344CB8AC3E}">
        <p14:creationId xmlns:p14="http://schemas.microsoft.com/office/powerpoint/2010/main" val="4011638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t="-43" r="13177" b="43"/>
          <a:stretch>
            <a:fillRect/>
          </a:stretch>
        </p:blipFill>
        <p:spPr bwMode="auto">
          <a:xfrm>
            <a:off x="-16371" y="-2976"/>
            <a:ext cx="9160372" cy="686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Grafik 6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51297"/>
            <a:ext cx="9240739" cy="51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3076" name="Grafik 1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51297"/>
            <a:ext cx="9240739" cy="51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3077" name="Grafik 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51297"/>
            <a:ext cx="9240739" cy="51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5126" name="Rectangle 3"/>
          <p:cNvSpPr>
            <a:spLocks noChangeArrowheads="1"/>
          </p:cNvSpPr>
          <p:nvPr/>
        </p:nvSpPr>
        <p:spPr bwMode="auto">
          <a:xfrm>
            <a:off x="184547" y="458391"/>
            <a:ext cx="8304609" cy="62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91" tIns="32695" rIns="65391" bIns="32695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de-DE" sz="3656"/>
          </a:p>
        </p:txBody>
      </p:sp>
      <p:sp>
        <p:nvSpPr>
          <p:cNvPr id="5127" name="Rectangle 7"/>
          <p:cNvSpPr>
            <a:spLocks/>
          </p:cNvSpPr>
          <p:nvPr/>
        </p:nvSpPr>
        <p:spPr bwMode="auto">
          <a:xfrm>
            <a:off x="-16371" y="1538883"/>
            <a:ext cx="4274345" cy="628616"/>
          </a:xfrm>
          <a:custGeom>
            <a:avLst/>
            <a:gdLst>
              <a:gd name="T0" fmla="*/ 0 w 5597525"/>
              <a:gd name="T1" fmla="*/ 0 h 1177926"/>
              <a:gd name="T2" fmla="*/ 19175396 w 5597525"/>
              <a:gd name="T3" fmla="*/ 0 h 1177926"/>
              <a:gd name="T4" fmla="*/ 19175396 w 5597525"/>
              <a:gd name="T5" fmla="*/ 1176 h 1177926"/>
              <a:gd name="T6" fmla="*/ 0 w 5597525"/>
              <a:gd name="T7" fmla="*/ 1176 h 1177926"/>
              <a:gd name="T8" fmla="*/ 0 w 5597525"/>
              <a:gd name="T9" fmla="*/ 0 h 11779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97525"/>
              <a:gd name="T16" fmla="*/ 0 h 1177926"/>
              <a:gd name="T17" fmla="*/ 5597525 w 5597525"/>
              <a:gd name="T18" fmla="*/ 1177926 h 11779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97525" h="1177926">
                <a:moveTo>
                  <a:pt x="0" y="0"/>
                </a:moveTo>
                <a:lnTo>
                  <a:pt x="5597525" y="0"/>
                </a:lnTo>
                <a:lnTo>
                  <a:pt x="5371302" y="1177926"/>
                </a:lnTo>
                <a:lnTo>
                  <a:pt x="0" y="11779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656" u="sng">
                <a:solidFill>
                  <a:srgbClr val="FFFFFF"/>
                </a:solidFill>
              </a:rPr>
              <a:t>CITY WITHOUT CARS</a:t>
            </a:r>
          </a:p>
        </p:txBody>
      </p:sp>
      <p:sp>
        <p:nvSpPr>
          <p:cNvPr id="3081" name="Grafik 1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81062"/>
            <a:ext cx="7072313" cy="39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3082" name="Grafik 1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81062"/>
            <a:ext cx="7072313" cy="39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5130" name="Rechteck 1"/>
          <p:cNvSpPr>
            <a:spLocks noChangeArrowheads="1"/>
          </p:cNvSpPr>
          <p:nvPr/>
        </p:nvSpPr>
        <p:spPr bwMode="auto">
          <a:xfrm rot="-5400000">
            <a:off x="7423203" y="1519519"/>
            <a:ext cx="3249608" cy="2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938"/>
              <a:t>https://pixabay.com/photos/killarney-ireland-city-traffic-959325/</a:t>
            </a:r>
          </a:p>
        </p:txBody>
      </p:sp>
      <p:sp>
        <p:nvSpPr>
          <p:cNvPr id="5131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/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2851883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t="-43" r="13177" b="43"/>
          <a:stretch>
            <a:fillRect/>
          </a:stretch>
        </p:blipFill>
        <p:spPr bwMode="auto">
          <a:xfrm>
            <a:off x="-16371" y="-2976"/>
            <a:ext cx="9160372" cy="686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Grafik 6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51297"/>
            <a:ext cx="9240739" cy="51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3076" name="Grafik 1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51297"/>
            <a:ext cx="9240739" cy="51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3077" name="Grafik 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51297"/>
            <a:ext cx="9240739" cy="51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7174" name="Rectangle 3"/>
          <p:cNvSpPr>
            <a:spLocks noChangeArrowheads="1"/>
          </p:cNvSpPr>
          <p:nvPr/>
        </p:nvSpPr>
        <p:spPr bwMode="auto">
          <a:xfrm>
            <a:off x="184547" y="458391"/>
            <a:ext cx="8304609" cy="62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91" tIns="32695" rIns="65391" bIns="32695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de-DE" sz="3656"/>
          </a:p>
        </p:txBody>
      </p:sp>
      <p:sp>
        <p:nvSpPr>
          <p:cNvPr id="7175" name="Rectangle 7"/>
          <p:cNvSpPr>
            <a:spLocks/>
          </p:cNvSpPr>
          <p:nvPr/>
        </p:nvSpPr>
        <p:spPr bwMode="auto">
          <a:xfrm>
            <a:off x="-16371" y="1538883"/>
            <a:ext cx="4274345" cy="628616"/>
          </a:xfrm>
          <a:custGeom>
            <a:avLst/>
            <a:gdLst>
              <a:gd name="T0" fmla="*/ 0 w 5597525"/>
              <a:gd name="T1" fmla="*/ 0 h 1177926"/>
              <a:gd name="T2" fmla="*/ 19175396 w 5597525"/>
              <a:gd name="T3" fmla="*/ 0 h 1177926"/>
              <a:gd name="T4" fmla="*/ 19175396 w 5597525"/>
              <a:gd name="T5" fmla="*/ 1176 h 1177926"/>
              <a:gd name="T6" fmla="*/ 0 w 5597525"/>
              <a:gd name="T7" fmla="*/ 1176 h 1177926"/>
              <a:gd name="T8" fmla="*/ 0 w 5597525"/>
              <a:gd name="T9" fmla="*/ 0 h 11779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97525"/>
              <a:gd name="T16" fmla="*/ 0 h 1177926"/>
              <a:gd name="T17" fmla="*/ 5597525 w 5597525"/>
              <a:gd name="T18" fmla="*/ 1177926 h 11779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97525" h="1177926">
                <a:moveTo>
                  <a:pt x="0" y="0"/>
                </a:moveTo>
                <a:lnTo>
                  <a:pt x="5597525" y="0"/>
                </a:lnTo>
                <a:lnTo>
                  <a:pt x="5371302" y="1177926"/>
                </a:lnTo>
                <a:lnTo>
                  <a:pt x="0" y="11779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656" u="sng">
                <a:solidFill>
                  <a:srgbClr val="FFFFFF"/>
                </a:solidFill>
              </a:rPr>
              <a:t>CITY WITHOUT CARS?</a:t>
            </a:r>
          </a:p>
        </p:txBody>
      </p:sp>
      <p:sp>
        <p:nvSpPr>
          <p:cNvPr id="3081" name="Grafik 1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81062"/>
            <a:ext cx="7072313" cy="39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3082" name="Grafik 1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81062"/>
            <a:ext cx="7072313" cy="39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7178" name="Rechteck 1"/>
          <p:cNvSpPr>
            <a:spLocks noChangeArrowheads="1"/>
          </p:cNvSpPr>
          <p:nvPr/>
        </p:nvSpPr>
        <p:spPr bwMode="auto">
          <a:xfrm rot="-5400000">
            <a:off x="7423203" y="1519519"/>
            <a:ext cx="3249608" cy="2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938"/>
              <a:t>https://pixabay.com/photos/killarney-ireland-city-traffic-959325/</a:t>
            </a:r>
          </a:p>
        </p:txBody>
      </p:sp>
      <p:sp>
        <p:nvSpPr>
          <p:cNvPr id="7179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/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3172601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t="-43" r="13177" b="43"/>
          <a:stretch>
            <a:fillRect/>
          </a:stretch>
        </p:blipFill>
        <p:spPr bwMode="auto">
          <a:xfrm>
            <a:off x="-16371" y="-2976"/>
            <a:ext cx="9160372" cy="686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Grafik 6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51297"/>
            <a:ext cx="9240739" cy="51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3076" name="Grafik 1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51297"/>
            <a:ext cx="9240739" cy="51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3077" name="Grafik 2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51297"/>
            <a:ext cx="9240739" cy="51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9222" name="Rectangle 3"/>
          <p:cNvSpPr>
            <a:spLocks noChangeArrowheads="1"/>
          </p:cNvSpPr>
          <p:nvPr/>
        </p:nvSpPr>
        <p:spPr bwMode="auto">
          <a:xfrm>
            <a:off x="184547" y="458391"/>
            <a:ext cx="8304609" cy="62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91" tIns="32695" rIns="65391" bIns="32695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de-DE" sz="3656"/>
          </a:p>
        </p:txBody>
      </p:sp>
      <p:sp>
        <p:nvSpPr>
          <p:cNvPr id="9223" name="Rectangle 7"/>
          <p:cNvSpPr>
            <a:spLocks/>
          </p:cNvSpPr>
          <p:nvPr/>
        </p:nvSpPr>
        <p:spPr bwMode="auto">
          <a:xfrm>
            <a:off x="-16371" y="1538883"/>
            <a:ext cx="4274345" cy="628616"/>
          </a:xfrm>
          <a:custGeom>
            <a:avLst/>
            <a:gdLst>
              <a:gd name="T0" fmla="*/ 0 w 5597525"/>
              <a:gd name="T1" fmla="*/ 0 h 1177926"/>
              <a:gd name="T2" fmla="*/ 19175396 w 5597525"/>
              <a:gd name="T3" fmla="*/ 0 h 1177926"/>
              <a:gd name="T4" fmla="*/ 19175396 w 5597525"/>
              <a:gd name="T5" fmla="*/ 1176 h 1177926"/>
              <a:gd name="T6" fmla="*/ 0 w 5597525"/>
              <a:gd name="T7" fmla="*/ 1176 h 1177926"/>
              <a:gd name="T8" fmla="*/ 0 w 5597525"/>
              <a:gd name="T9" fmla="*/ 0 h 11779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97525"/>
              <a:gd name="T16" fmla="*/ 0 h 1177926"/>
              <a:gd name="T17" fmla="*/ 5597525 w 5597525"/>
              <a:gd name="T18" fmla="*/ 1177926 h 11779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97525" h="1177926">
                <a:moveTo>
                  <a:pt x="0" y="0"/>
                </a:moveTo>
                <a:lnTo>
                  <a:pt x="5597525" y="0"/>
                </a:lnTo>
                <a:lnTo>
                  <a:pt x="5371302" y="1177926"/>
                </a:lnTo>
                <a:lnTo>
                  <a:pt x="0" y="11779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656" u="sng">
                <a:solidFill>
                  <a:srgbClr val="FFFFFF"/>
                </a:solidFill>
              </a:rPr>
              <a:t>CITY WITHOUT CARS!</a:t>
            </a:r>
          </a:p>
        </p:txBody>
      </p:sp>
      <p:sp>
        <p:nvSpPr>
          <p:cNvPr id="3081" name="Grafik 1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81062"/>
            <a:ext cx="7072313" cy="39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3082" name="Grafik 1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 bwMode="auto">
          <a:xfrm>
            <a:off x="0" y="881062"/>
            <a:ext cx="7072313" cy="39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z="1477"/>
          </a:p>
        </p:txBody>
      </p:sp>
      <p:sp>
        <p:nvSpPr>
          <p:cNvPr id="9226" name="Rechteck 1"/>
          <p:cNvSpPr>
            <a:spLocks noChangeArrowheads="1"/>
          </p:cNvSpPr>
          <p:nvPr/>
        </p:nvSpPr>
        <p:spPr bwMode="auto">
          <a:xfrm rot="-5400000">
            <a:off x="7423203" y="1519519"/>
            <a:ext cx="3249608" cy="2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938"/>
              <a:t>https://pixabay.com/photos/killarney-ireland-city-traffic-959325/</a:t>
            </a:r>
          </a:p>
        </p:txBody>
      </p:sp>
      <p:sp>
        <p:nvSpPr>
          <p:cNvPr id="9227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/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861583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512" y="-16371"/>
            <a:ext cx="9523512" cy="687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0" y="1535906"/>
            <a:ext cx="6417469" cy="8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656" i="1" u="sng"/>
              <a:t>Streets before cars</a:t>
            </a:r>
          </a:p>
          <a:p>
            <a:pPr eaLnBrk="1" hangingPunct="1"/>
            <a:r>
              <a:rPr lang="en-GB" altLang="de-DE" sz="1688"/>
              <a:t>Street space in the Middle Ages</a:t>
            </a:r>
          </a:p>
        </p:txBody>
      </p:sp>
      <p:sp>
        <p:nvSpPr>
          <p:cNvPr id="11268" name="Textfeld 7"/>
          <p:cNvSpPr txBox="1">
            <a:spLocks noChangeArrowheads="1"/>
          </p:cNvSpPr>
          <p:nvPr/>
        </p:nvSpPr>
        <p:spPr bwMode="auto">
          <a:xfrm>
            <a:off x="6091536" y="6533555"/>
            <a:ext cx="3289102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 i="1"/>
              <a:t>Pieter Bruegel: Les Jeux d‘enfants, 1560</a:t>
            </a:r>
          </a:p>
        </p:txBody>
      </p:sp>
      <p:sp>
        <p:nvSpPr>
          <p:cNvPr id="11269" name="Rechteck 1"/>
          <p:cNvSpPr>
            <a:spLocks noChangeArrowheads="1"/>
          </p:cNvSpPr>
          <p:nvPr/>
        </p:nvSpPr>
        <p:spPr bwMode="auto">
          <a:xfrm rot="-5400000">
            <a:off x="7310192" y="1600630"/>
            <a:ext cx="3475631" cy="2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938"/>
              <a:t>https://www.senscritique.com/liste/Pieter_Brueghel_l_Ancien/353961</a:t>
            </a:r>
          </a:p>
        </p:txBody>
      </p:sp>
      <p:sp>
        <p:nvSpPr>
          <p:cNvPr id="11270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/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357637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99" y="-14882"/>
            <a:ext cx="9523512" cy="741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7"/>
          <p:cNvSpPr>
            <a:spLocks noChangeArrowheads="1"/>
          </p:cNvSpPr>
          <p:nvPr/>
        </p:nvSpPr>
        <p:spPr bwMode="auto">
          <a:xfrm>
            <a:off x="8930" y="1580555"/>
            <a:ext cx="7136309" cy="84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375" i="1" u="sng"/>
              <a:t>Streets before cars</a:t>
            </a:r>
          </a:p>
          <a:p>
            <a:pPr eaLnBrk="1" hangingPunct="1"/>
            <a:r>
              <a:rPr lang="en-GB" altLang="de-DE" sz="1688"/>
              <a:t>Big cities in the early 20</a:t>
            </a:r>
            <a:r>
              <a:rPr lang="en-GB" altLang="de-DE" sz="1688" baseline="30000"/>
              <a:t>th</a:t>
            </a:r>
            <a:r>
              <a:rPr lang="en-GB" altLang="de-DE" sz="1688"/>
              <a:t> Century</a:t>
            </a:r>
          </a:p>
        </p:txBody>
      </p:sp>
      <p:sp>
        <p:nvSpPr>
          <p:cNvPr id="60420" name="Textfeld 8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542609" y="6533555"/>
            <a:ext cx="3042047" cy="30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406" i="1" dirty="0">
                <a:solidFill>
                  <a:schemeClr val="accent3"/>
                </a:solidFill>
              </a:rPr>
              <a:t>New York City 1903</a:t>
            </a:r>
          </a:p>
        </p:txBody>
      </p:sp>
      <p:sp>
        <p:nvSpPr>
          <p:cNvPr id="13317" name="Rechteck 1"/>
          <p:cNvSpPr>
            <a:spLocks noChangeArrowheads="1"/>
          </p:cNvSpPr>
          <p:nvPr/>
        </p:nvSpPr>
        <p:spPr bwMode="auto">
          <a:xfrm rot="-5400000">
            <a:off x="6503881" y="2426626"/>
            <a:ext cx="5088252" cy="2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938"/>
              <a:t>https://viewing.nyc/vintage-photograph-of-new-york-city-children-playing-next-to-a-dead-horse-in-1903/</a:t>
            </a:r>
          </a:p>
        </p:txBody>
      </p:sp>
      <p:sp>
        <p:nvSpPr>
          <p:cNvPr id="13318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/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121659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293" y="-13395"/>
            <a:ext cx="9297293" cy="688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66973" y="949523"/>
            <a:ext cx="5424785" cy="8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656" i="1" u="sng"/>
              <a:t>The car-friendly city</a:t>
            </a:r>
          </a:p>
          <a:p>
            <a:pPr eaLnBrk="1" hangingPunct="1"/>
            <a:r>
              <a:rPr lang="de-DE" altLang="de-DE" sz="1688"/>
              <a:t>Rudolf Hillebrecht and the Wonder of Hannover</a:t>
            </a:r>
            <a:endParaRPr lang="en-GB" altLang="de-DE" sz="1688"/>
          </a:p>
        </p:txBody>
      </p:sp>
      <p:pic>
        <p:nvPicPr>
          <p:cNvPr id="15364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340" y="2049364"/>
            <a:ext cx="3357563" cy="446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hteck 1"/>
          <p:cNvSpPr>
            <a:spLocks noChangeArrowheads="1"/>
          </p:cNvSpPr>
          <p:nvPr/>
        </p:nvSpPr>
        <p:spPr bwMode="auto">
          <a:xfrm rot="-5400000">
            <a:off x="7642012" y="1300742"/>
            <a:ext cx="2811988" cy="2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938"/>
              <a:t>https://zeithistorische-forschungen.de/3-2017/id=5527 </a:t>
            </a:r>
          </a:p>
        </p:txBody>
      </p:sp>
      <p:sp>
        <p:nvSpPr>
          <p:cNvPr id="15366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/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382386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r="2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66973" y="949523"/>
            <a:ext cx="4572000" cy="8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50" tIns="32694" rIns="65390" bIns="32694">
            <a:spAutoFit/>
          </a:bodyPr>
          <a:lstStyle>
            <a:lvl1pPr marL="342900" indent="-3429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37931725" indent="-37474525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656" i="1" u="sng"/>
              <a:t>Traffic problems</a:t>
            </a:r>
          </a:p>
          <a:p>
            <a:pPr eaLnBrk="1" hangingPunct="1"/>
            <a:r>
              <a:rPr lang="de-DE" altLang="de-DE" sz="1688"/>
              <a:t>Car dominance of the street</a:t>
            </a:r>
          </a:p>
        </p:txBody>
      </p:sp>
      <p:sp>
        <p:nvSpPr>
          <p:cNvPr id="17412" name="Rectangle 15"/>
          <p:cNvSpPr>
            <a:spLocks noChangeArrowheads="1"/>
          </p:cNvSpPr>
          <p:nvPr/>
        </p:nvSpPr>
        <p:spPr bwMode="auto">
          <a:xfrm>
            <a:off x="11906" y="6533554"/>
            <a:ext cx="5073551" cy="32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93" tIns="46497" rIns="92993" bIns="46497"/>
          <a:lstStyle>
            <a:lvl1pPr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1pPr>
            <a:lvl2pPr marL="742950" indent="-28575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2pPr>
            <a:lvl3pPr marL="11430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3pPr>
            <a:lvl4pPr marL="16002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4pPr>
            <a:lvl5pPr marL="2057400" indent="-228600" defTabSz="992188"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Regular Light" panose="02000303040000020004" pitchFamily="2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6"/>
              <a:t>City Street 4  I  Another Street is Possible  I  Steffan Robel</a:t>
            </a:r>
          </a:p>
        </p:txBody>
      </p:sp>
    </p:spTree>
    <p:extLst>
      <p:ext uri="{BB962C8B-B14F-4D97-AF65-F5344CB8AC3E}">
        <p14:creationId xmlns:p14="http://schemas.microsoft.com/office/powerpoint/2010/main" val="127073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543</Words>
  <Application>Microsoft Office PowerPoint</Application>
  <PresentationFormat>Bildschirmpräsentation (4:3)</PresentationFormat>
  <Paragraphs>119</Paragraphs>
  <Slides>25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2" baseType="lpstr">
      <vt:lpstr>Arial</vt:lpstr>
      <vt:lpstr>Roboto Condensed Light</vt:lpstr>
      <vt:lpstr>Roboto Condensed</vt:lpstr>
      <vt:lpstr>Regular Light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MB_722</dc:creator>
  <cp:lastModifiedBy>Steffan Robel</cp:lastModifiedBy>
  <cp:revision>19</cp:revision>
  <dcterms:created xsi:type="dcterms:W3CDTF">2020-09-02T08:53:04Z</dcterms:created>
  <dcterms:modified xsi:type="dcterms:W3CDTF">2020-09-10T15:32:01Z</dcterms:modified>
</cp:coreProperties>
</file>